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0" r:id="rId2"/>
    <p:sldId id="282" r:id="rId3"/>
    <p:sldId id="302" r:id="rId4"/>
    <p:sldId id="323" r:id="rId5"/>
    <p:sldId id="261" r:id="rId6"/>
    <p:sldId id="324" r:id="rId7"/>
    <p:sldId id="325" r:id="rId8"/>
    <p:sldId id="326" r:id="rId9"/>
    <p:sldId id="327" r:id="rId10"/>
    <p:sldId id="329" r:id="rId11"/>
    <p:sldId id="333" r:id="rId12"/>
    <p:sldId id="330" r:id="rId13"/>
    <p:sldId id="331" r:id="rId14"/>
    <p:sldId id="332" r:id="rId15"/>
    <p:sldId id="336" r:id="rId16"/>
    <p:sldId id="279" r:id="rId17"/>
    <p:sldId id="338" r:id="rId18"/>
    <p:sldId id="337" r:id="rId19"/>
    <p:sldId id="296" r:id="rId20"/>
    <p:sldId id="340" r:id="rId21"/>
    <p:sldId id="344" r:id="rId22"/>
    <p:sldId id="317" r:id="rId23"/>
    <p:sldId id="339" r:id="rId24"/>
    <p:sldId id="341" r:id="rId25"/>
    <p:sldId id="342" r:id="rId26"/>
    <p:sldId id="345" r:id="rId27"/>
    <p:sldId id="346" r:id="rId28"/>
    <p:sldId id="347" r:id="rId29"/>
    <p:sldId id="348" r:id="rId30"/>
    <p:sldId id="349" r:id="rId31"/>
    <p:sldId id="34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6"/>
    <a:srgbClr val="FFFA00"/>
    <a:srgbClr val="FF3399"/>
    <a:srgbClr val="FFFA2F"/>
    <a:srgbClr val="00EA6A"/>
    <a:srgbClr val="26F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>
        <p:scale>
          <a:sx n="50" d="100"/>
          <a:sy n="50" d="100"/>
        </p:scale>
        <p:origin x="-131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F7B59-26CD-4EA1-B0B6-A5566800DEC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DC0F8-8E31-4209-B8FF-D4C117478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0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F7FEF96-8D0E-4ED7-8A00-041E1E31709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98F903-FC20-4B57-8462-D2B5C54B16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96-8D0E-4ED7-8A00-041E1E31709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F903-FC20-4B57-8462-D2B5C54B1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96-8D0E-4ED7-8A00-041E1E31709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F903-FC20-4B57-8462-D2B5C54B1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7FEF96-8D0E-4ED7-8A00-041E1E31709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98F903-FC20-4B57-8462-D2B5C54B16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F7FEF96-8D0E-4ED7-8A00-041E1E31709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98F903-FC20-4B57-8462-D2B5C54B16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96-8D0E-4ED7-8A00-041E1E31709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F903-FC20-4B57-8462-D2B5C54B16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96-8D0E-4ED7-8A00-041E1E31709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F903-FC20-4B57-8462-D2B5C54B16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7FEF96-8D0E-4ED7-8A00-041E1E31709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98F903-FC20-4B57-8462-D2B5C54B16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EF96-8D0E-4ED7-8A00-041E1E31709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F903-FC20-4B57-8462-D2B5C54B16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7FEF96-8D0E-4ED7-8A00-041E1E31709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98F903-FC20-4B57-8462-D2B5C54B164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7FEF96-8D0E-4ED7-8A00-041E1E31709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98F903-FC20-4B57-8462-D2B5C54B164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7FEF96-8D0E-4ED7-8A00-041E1E317097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98F903-FC20-4B57-8462-D2B5C54B16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c&#225;c%20video/b&#224;i%2011/Buc%20xa%20mat%20troi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7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59340"/>
            <a:ext cx="899159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5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11: KHÍ QUYỂN.</a:t>
            </a:r>
          </a:p>
          <a:p>
            <a:pPr algn="ctr"/>
            <a:r>
              <a:rPr lang="en-US" sz="45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SỰ PHÂN BỐ NHIỆT ĐỘ KHÔNG KHÍ TRÊN TRÁI ĐẤT</a:t>
            </a:r>
            <a:endParaRPr lang="en-US" sz="45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700" y="284202"/>
            <a:ext cx="500029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000" b="1" smtClean="0">
                <a:ln/>
                <a:solidFill>
                  <a:srgbClr val="000086"/>
                </a:solidFill>
                <a:latin typeface="Times New Roman" pitchFamily="18" charset="0"/>
                <a:cs typeface="Times New Roman" pitchFamily="18" charset="0"/>
              </a:rPr>
              <a:t>Tiết PPCT: 12</a:t>
            </a:r>
            <a:endParaRPr lang="en-US" sz="3000" b="1" dirty="0" smtClean="0">
              <a:ln/>
              <a:solidFill>
                <a:srgbClr val="0000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6336268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/>
              <a:t>Trường THPT Tôn Đức Thắng                                  GV: Cao Thị Hoa Lý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31600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ART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45" y="-35942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19271"/>
            <a:ext cx="7607792" cy="692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540128" y="643160"/>
            <a:ext cx="4013072" cy="584775"/>
            <a:chOff x="4404567" y="2286000"/>
            <a:chExt cx="2819193" cy="584775"/>
          </a:xfrm>
        </p:grpSpPr>
        <p:sp>
          <p:nvSpPr>
            <p:cNvPr id="4" name="Rounded Rectangle 3"/>
            <p:cNvSpPr/>
            <p:nvPr/>
          </p:nvSpPr>
          <p:spPr>
            <a:xfrm>
              <a:off x="5029200" y="2590800"/>
              <a:ext cx="2194560" cy="762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04567" y="2286000"/>
              <a:ext cx="70083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FA</a:t>
              </a:r>
              <a:endPara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66753" y="5025345"/>
            <a:ext cx="3886447" cy="584775"/>
            <a:chOff x="4419600" y="5511225"/>
            <a:chExt cx="2804160" cy="584775"/>
          </a:xfrm>
        </p:grpSpPr>
        <p:sp>
          <p:nvSpPr>
            <p:cNvPr id="12" name="Rounded Rectangle 11"/>
            <p:cNvSpPr/>
            <p:nvPr/>
          </p:nvSpPr>
          <p:spPr>
            <a:xfrm>
              <a:off x="5029200" y="5791200"/>
              <a:ext cx="2194560" cy="762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19600" y="5511225"/>
              <a:ext cx="70083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FA</a:t>
              </a:r>
              <a:endPara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1345899"/>
            <a:ext cx="5258455" cy="584775"/>
            <a:chOff x="3887196" y="2768025"/>
            <a:chExt cx="3809004" cy="584775"/>
          </a:xfrm>
        </p:grpSpPr>
        <p:sp>
          <p:nvSpPr>
            <p:cNvPr id="13" name="Rounded Rectangle 12"/>
            <p:cNvSpPr/>
            <p:nvPr/>
          </p:nvSpPr>
          <p:spPr>
            <a:xfrm>
              <a:off x="4495800" y="3048000"/>
              <a:ext cx="3200400" cy="762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87196" y="2768025"/>
              <a:ext cx="68480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FP</a:t>
              </a:r>
              <a:endPara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66805" y="4385796"/>
            <a:ext cx="5448395" cy="584775"/>
            <a:chOff x="3886200" y="5054025"/>
            <a:chExt cx="3810000" cy="584775"/>
          </a:xfrm>
        </p:grpSpPr>
        <p:sp>
          <p:nvSpPr>
            <p:cNvPr id="15" name="Rounded Rectangle 14"/>
            <p:cNvSpPr/>
            <p:nvPr/>
          </p:nvSpPr>
          <p:spPr>
            <a:xfrm>
              <a:off x="4495800" y="5334000"/>
              <a:ext cx="3200400" cy="762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6200" y="5054025"/>
              <a:ext cx="68480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FP</a:t>
              </a:r>
              <a:endParaRPr lang="en-US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6505" y="3014625"/>
            <a:ext cx="7349695" cy="923330"/>
            <a:chOff x="2754925" y="4077403"/>
            <a:chExt cx="5317020" cy="923330"/>
          </a:xfrm>
        </p:grpSpPr>
        <p:sp>
          <p:nvSpPr>
            <p:cNvPr id="21" name="Freeform 20"/>
            <p:cNvSpPr/>
            <p:nvPr/>
          </p:nvSpPr>
          <p:spPr>
            <a:xfrm>
              <a:off x="4130566" y="4130566"/>
              <a:ext cx="3941379" cy="283779"/>
            </a:xfrm>
            <a:custGeom>
              <a:avLst/>
              <a:gdLst>
                <a:gd name="connsiteX0" fmla="*/ 0 w 3941379"/>
                <a:gd name="connsiteY0" fmla="*/ 283779 h 283779"/>
                <a:gd name="connsiteX1" fmla="*/ 851337 w 3941379"/>
                <a:gd name="connsiteY1" fmla="*/ 31531 h 283779"/>
                <a:gd name="connsiteX2" fmla="*/ 1529255 w 3941379"/>
                <a:gd name="connsiteY2" fmla="*/ 236482 h 283779"/>
                <a:gd name="connsiteX3" fmla="*/ 2270234 w 3941379"/>
                <a:gd name="connsiteY3" fmla="*/ 78827 h 283779"/>
                <a:gd name="connsiteX4" fmla="*/ 3026979 w 3941379"/>
                <a:gd name="connsiteY4" fmla="*/ 31531 h 283779"/>
                <a:gd name="connsiteX5" fmla="*/ 3531475 w 3941379"/>
                <a:gd name="connsiteY5" fmla="*/ 204951 h 283779"/>
                <a:gd name="connsiteX6" fmla="*/ 3941379 w 3941379"/>
                <a:gd name="connsiteY6" fmla="*/ 0 h 283779"/>
                <a:gd name="connsiteX7" fmla="*/ 3941379 w 3941379"/>
                <a:gd name="connsiteY7" fmla="*/ 0 h 2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1379" h="283779">
                  <a:moveTo>
                    <a:pt x="0" y="283779"/>
                  </a:moveTo>
                  <a:cubicBezTo>
                    <a:pt x="298230" y="161596"/>
                    <a:pt x="596461" y="39414"/>
                    <a:pt x="851337" y="31531"/>
                  </a:cubicBezTo>
                  <a:cubicBezTo>
                    <a:pt x="1106213" y="23648"/>
                    <a:pt x="1292772" y="228599"/>
                    <a:pt x="1529255" y="236482"/>
                  </a:cubicBezTo>
                  <a:cubicBezTo>
                    <a:pt x="1765738" y="244365"/>
                    <a:pt x="2020613" y="112985"/>
                    <a:pt x="2270234" y="78827"/>
                  </a:cubicBezTo>
                  <a:cubicBezTo>
                    <a:pt x="2519855" y="44669"/>
                    <a:pt x="2816772" y="10510"/>
                    <a:pt x="3026979" y="31531"/>
                  </a:cubicBezTo>
                  <a:cubicBezTo>
                    <a:pt x="3237186" y="52552"/>
                    <a:pt x="3379075" y="210206"/>
                    <a:pt x="3531475" y="204951"/>
                  </a:cubicBezTo>
                  <a:cubicBezTo>
                    <a:pt x="3683875" y="199696"/>
                    <a:pt x="3941379" y="0"/>
                    <a:pt x="3941379" y="0"/>
                  </a:cubicBezTo>
                  <a:lnTo>
                    <a:pt x="3941379" y="0"/>
                  </a:lnTo>
                </a:path>
              </a:pathLst>
            </a:custGeom>
            <a:noFill/>
            <a:ln w="57150">
              <a:solidFill>
                <a:srgbClr val="0000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54925" y="4077403"/>
              <a:ext cx="13756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b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FIT</a:t>
              </a:r>
              <a:r>
                <a:rPr lang="en-US" b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 </a:t>
              </a:r>
              <a:r>
                <a:rPr lang="en-US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tụ</a:t>
              </a:r>
              <a:r>
                <a:rPr lang="en-US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en-US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đới</a:t>
              </a:r>
              <a:r>
                <a:rPr lang="en-US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BBC </a:t>
              </a:r>
              <a:r>
                <a:rPr lang="en-US" b="1" dirty="0" err="1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="1" dirty="0" err="1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à</a:t>
              </a:r>
              <a:r>
                <a:rPr lang="en-US" b="1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NBC) </a:t>
              </a:r>
              <a:endParaRPr lang="en-US" b="1" cap="none" spc="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89071" y="6403206"/>
            <a:ext cx="576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Lược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đồ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khí</a:t>
            </a:r>
            <a:r>
              <a:rPr lang="en-US" sz="2000" b="1" dirty="0" smtClean="0"/>
              <a:t>, F-</a:t>
            </a:r>
            <a:r>
              <a:rPr lang="en-US" sz="2000" b="1" dirty="0" err="1" smtClean="0"/>
              <a:t>rông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đất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318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sc08637_c2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838200"/>
            <a:ext cx="91630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2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399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144956"/>
            <a:ext cx="8988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AutoNum type="romanU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KHÍ QUYỂN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Khái niệm, vai trò của khí quyển</a:t>
            </a:r>
          </a:p>
          <a:p>
            <a:pPr marL="514350" indent="-514350">
              <a:buFontTx/>
              <a:buAutoNum type="arabi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 </a:t>
            </a:r>
            <a:r>
              <a:rPr lang="en-US" sz="3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 khí</a:t>
            </a:r>
          </a:p>
          <a:p>
            <a:endParaRPr lang="en-US" sz="3000" b="1" u="sng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2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1575137"/>
            <a:ext cx="3578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Frông</a:t>
            </a:r>
            <a:endParaRPr lang="en-US" sz="30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5" y="2438400"/>
            <a:ext cx="9064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- Là mặt ngăn cách giữa hai khối khí khác nhau về tính chất vật lí (diện khí)_Kí hiệu F .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704272"/>
            <a:ext cx="90646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- Trên mỗi bán cầu đều có 2 Frông:</a:t>
            </a:r>
          </a:p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   + Frông địa cực (FA)</a:t>
            </a:r>
          </a:p>
          <a:p>
            <a:r>
              <a:rPr lang="en-US" sz="30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mtClean="0">
                <a:latin typeface="Arial" pitchFamily="34" charset="0"/>
                <a:cs typeface="Arial" pitchFamily="34" charset="0"/>
              </a:rPr>
              <a:t>  + Frông ôn đới   (FP)</a:t>
            </a:r>
          </a:p>
          <a:p>
            <a:endParaRPr lang="en-US" sz="3000" b="1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000" b="1" smtClean="0">
                <a:latin typeface="Arial" pitchFamily="34" charset="0"/>
                <a:cs typeface="Arial" pitchFamily="34" charset="0"/>
              </a:rPr>
              <a:t>Ở xích đạo hình thành nên dải hội tụ nhiệt </a:t>
            </a:r>
            <a:r>
              <a:rPr lang="en-US" sz="3000" b="1" smtClean="0">
                <a:latin typeface="Arial" pitchFamily="34" charset="0"/>
                <a:cs typeface="Arial" pitchFamily="34" charset="0"/>
              </a:rPr>
              <a:t>đới (FIT)</a:t>
            </a:r>
            <a:endParaRPr lang="en-US" sz="3000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194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75" y="144956"/>
            <a:ext cx="8988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KHÍ QUYỂN</a:t>
            </a:r>
          </a:p>
          <a:p>
            <a:pPr marL="571500" indent="-571500">
              <a:buAutoNum type="romanU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 PHÂN BỐ NHIỆT ĐỘ KHÔNG KHÍ TRÊN TRÁI ĐẤT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2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7975" y="1622284"/>
            <a:ext cx="8146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 xạ và nhiệt độ không khí</a:t>
            </a:r>
            <a:endParaRPr lang="en-US" sz="30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175" y="2514600"/>
            <a:ext cx="868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- Bức xạ mặt trời là nguồn cung cấp nhiệt chủ yếu cho Trái Đất.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514600" y="1371600"/>
            <a:ext cx="6321124" cy="3733800"/>
          </a:xfrm>
          <a:prstGeom prst="cloudCallout">
            <a:avLst>
              <a:gd name="adj1" fmla="val -41071"/>
              <a:gd name="adj2" fmla="val 6562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Nguồn cung cấp nhiệt cho Trái Đất là do đâu?</a:t>
            </a:r>
          </a:p>
          <a:p>
            <a:pPr algn="ctr"/>
            <a:endParaRPr lang="en-US" sz="35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6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10390"/>
          <a:stretch>
            <a:fillRect/>
          </a:stretch>
        </p:blipFill>
        <p:spPr bwMode="auto">
          <a:xfrm>
            <a:off x="15464" y="37538"/>
            <a:ext cx="9185684" cy="6781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ARTH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098" y="56588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405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45753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144956"/>
            <a:ext cx="8988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KHÍ QUYỂN</a:t>
            </a:r>
          </a:p>
          <a:p>
            <a:pPr marL="571500" indent="-571500">
              <a:buAutoNum type="romanU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 PHÂN BỐ NHIỆT ĐỘ KHÔNG KHÍ TRÊN TRÁI ĐẤT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2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7975" y="1622284"/>
            <a:ext cx="8146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 xạ và nhiệt độ không khí</a:t>
            </a:r>
            <a:endParaRPr lang="en-US" sz="30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175" y="2514600"/>
            <a:ext cx="868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- Bức xạ mặt trời là nguồn cung cấp nhiệt chủ yếu cho Trái Đất.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053923" y="1162050"/>
            <a:ext cx="6400800" cy="4267200"/>
          </a:xfrm>
          <a:prstGeom prst="cloudCallout">
            <a:avLst>
              <a:gd name="adj1" fmla="val -41071"/>
              <a:gd name="adj2" fmla="val 6562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Thế nào là nhiệt độ không khí?</a:t>
            </a:r>
            <a:endParaRPr lang="en-US" sz="35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575" y="4242137"/>
            <a:ext cx="868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- Nhiệt độ không khí: Là nhiệt độ của bề mặt Trái đất được Mặt trời đốt nóng.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59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144956"/>
            <a:ext cx="89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4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KHÍ QUYỂN</a:t>
            </a:r>
          </a:p>
          <a:p>
            <a:pPr marL="571500" indent="-571500">
              <a:buAutoNum type="romanUcPeriod"/>
            </a:pPr>
            <a:r>
              <a:rPr lang="en-US" sz="24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 PHÂN BỐ NHIỆT ĐỘ KHÔNG KHÍ TRÊN TRÁI ĐẤT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2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7975" y="990600"/>
            <a:ext cx="814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 xạ và nhiệt độ không khí</a:t>
            </a:r>
            <a:endParaRPr lang="en-US" sz="24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Sự phân bố nhiệt độ không khí trên Trái Đất</a:t>
            </a:r>
            <a:endParaRPr lang="en-US" sz="24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43476"/>
              </p:ext>
            </p:extLst>
          </p:nvPr>
        </p:nvGraphicFramePr>
        <p:xfrm>
          <a:off x="77788" y="2061865"/>
          <a:ext cx="9066212" cy="4719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6553"/>
                <a:gridCol w="2266553"/>
                <a:gridCol w="2266553"/>
                <a:gridCol w="2266553"/>
              </a:tblGrid>
              <a:tr h="1191828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SỰ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THAY ĐỔI NHIỆT ĐỘ KHÔNG KHÍ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Theo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vĩ độ địa lí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Theo lục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địa và đại dương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Theo địa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hình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28107">
                <a:tc vMerge="1"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</a:p>
                    <a:p>
                      <a:pPr algn="ctr"/>
                      <a:endParaRPr lang="en-US" sz="2400" b="1" baseline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(Dựa vào bảng 11 trong SGK)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</a:p>
                    <a:p>
                      <a:pPr algn="ctr"/>
                      <a:endParaRPr lang="en-US" sz="2400" b="1" baseline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(Nghiên cứu SGK và phân tích hình 11.3)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3</a:t>
                      </a:r>
                    </a:p>
                    <a:p>
                      <a:pPr algn="ctr"/>
                      <a:endParaRPr lang="en-US" sz="2400" b="1" baseline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(Nghiên cứu SGK và Phân tích hình 11.4)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Cloud Callout 7"/>
          <p:cNvSpPr/>
          <p:nvPr/>
        </p:nvSpPr>
        <p:spPr>
          <a:xfrm>
            <a:off x="1447800" y="1295400"/>
            <a:ext cx="6705600" cy="3729335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Nhiệt độ không khí trên Trái Đất phân bố phụ thuộc vào các yếu tố nào?</a:t>
            </a:r>
            <a:endParaRPr lang="en-US" sz="3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88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ART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399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9333" cy="68221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600" y="1143000"/>
            <a:ext cx="381000" cy="1329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733800" y="2307021"/>
            <a:ext cx="152400" cy="283779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695700" y="2958674"/>
            <a:ext cx="190500" cy="31792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695700" y="3523147"/>
            <a:ext cx="190500" cy="36305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695700" y="4191000"/>
            <a:ext cx="190500" cy="3048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685724" y="4789922"/>
            <a:ext cx="200475" cy="31547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3692652" y="1587394"/>
            <a:ext cx="193548" cy="317606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04760" y="1063740"/>
            <a:ext cx="320040" cy="1426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flipH="1" flipV="1">
            <a:off x="7714764" y="2209800"/>
            <a:ext cx="210036" cy="32045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H="1" flipV="1">
            <a:off x="7764780" y="2819400"/>
            <a:ext cx="205740" cy="31456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flipH="1" flipV="1">
            <a:off x="7778634" y="3429000"/>
            <a:ext cx="191885" cy="32395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flipH="1" flipV="1">
            <a:off x="7763048" y="4038600"/>
            <a:ext cx="205739" cy="35276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flipH="1" flipV="1">
            <a:off x="7763047" y="4724400"/>
            <a:ext cx="205739" cy="33661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 flipH="1">
            <a:off x="7687056" y="1587394"/>
            <a:ext cx="237744" cy="317606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342782" y="838200"/>
            <a:ext cx="6477000" cy="4419600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Nguyên nhân?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 animBg="1"/>
      <p:bldP spid="18" grpId="0" animBg="1"/>
      <p:bldP spid="19" grpId="0" animBg="1"/>
      <p:bldP spid="20" grpId="0" animBg="1"/>
      <p:bldP spid="10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051"/>
            <a:ext cx="9144001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03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Dia 10 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t="2409" r="5347" b="4819"/>
          <a:stretch>
            <a:fillRect/>
          </a:stretch>
        </p:blipFill>
        <p:spPr bwMode="auto">
          <a:xfrm>
            <a:off x="-27654" y="0"/>
            <a:ext cx="91716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28600" y="2830512"/>
            <a:ext cx="8534400" cy="903288"/>
          </a:xfrm>
          <a:custGeom>
            <a:avLst/>
            <a:gdLst>
              <a:gd name="connsiteX0" fmla="*/ 0 w 7384472"/>
              <a:gd name="connsiteY0" fmla="*/ 0 h 902855"/>
              <a:gd name="connsiteX1" fmla="*/ 221672 w 7384472"/>
              <a:gd name="connsiteY1" fmla="*/ 110836 h 902855"/>
              <a:gd name="connsiteX2" fmla="*/ 540327 w 7384472"/>
              <a:gd name="connsiteY2" fmla="*/ 277091 h 902855"/>
              <a:gd name="connsiteX3" fmla="*/ 845127 w 7384472"/>
              <a:gd name="connsiteY3" fmla="*/ 387927 h 902855"/>
              <a:gd name="connsiteX4" fmla="*/ 1149927 w 7384472"/>
              <a:gd name="connsiteY4" fmla="*/ 484909 h 902855"/>
              <a:gd name="connsiteX5" fmla="*/ 1565563 w 7384472"/>
              <a:gd name="connsiteY5" fmla="*/ 609600 h 902855"/>
              <a:gd name="connsiteX6" fmla="*/ 1911927 w 7384472"/>
              <a:gd name="connsiteY6" fmla="*/ 706582 h 902855"/>
              <a:gd name="connsiteX7" fmla="*/ 2272145 w 7384472"/>
              <a:gd name="connsiteY7" fmla="*/ 775855 h 902855"/>
              <a:gd name="connsiteX8" fmla="*/ 2729345 w 7384472"/>
              <a:gd name="connsiteY8" fmla="*/ 817418 h 902855"/>
              <a:gd name="connsiteX9" fmla="*/ 3089563 w 7384472"/>
              <a:gd name="connsiteY9" fmla="*/ 845127 h 902855"/>
              <a:gd name="connsiteX10" fmla="*/ 3588327 w 7384472"/>
              <a:gd name="connsiteY10" fmla="*/ 886691 h 902855"/>
              <a:gd name="connsiteX11" fmla="*/ 3837709 w 7384472"/>
              <a:gd name="connsiteY11" fmla="*/ 900546 h 902855"/>
              <a:gd name="connsiteX12" fmla="*/ 4197927 w 7384472"/>
              <a:gd name="connsiteY12" fmla="*/ 872836 h 902855"/>
              <a:gd name="connsiteX13" fmla="*/ 4572000 w 7384472"/>
              <a:gd name="connsiteY13" fmla="*/ 858982 h 902855"/>
              <a:gd name="connsiteX14" fmla="*/ 4959927 w 7384472"/>
              <a:gd name="connsiteY14" fmla="*/ 817418 h 902855"/>
              <a:gd name="connsiteX15" fmla="*/ 5472545 w 7384472"/>
              <a:gd name="connsiteY15" fmla="*/ 748146 h 902855"/>
              <a:gd name="connsiteX16" fmla="*/ 5791200 w 7384472"/>
              <a:gd name="connsiteY16" fmla="*/ 678873 h 902855"/>
              <a:gd name="connsiteX17" fmla="*/ 6109854 w 7384472"/>
              <a:gd name="connsiteY17" fmla="*/ 595746 h 902855"/>
              <a:gd name="connsiteX18" fmla="*/ 6400800 w 7384472"/>
              <a:gd name="connsiteY18" fmla="*/ 498764 h 902855"/>
              <a:gd name="connsiteX19" fmla="*/ 6733309 w 7384472"/>
              <a:gd name="connsiteY19" fmla="*/ 374073 h 902855"/>
              <a:gd name="connsiteX20" fmla="*/ 6996545 w 7384472"/>
              <a:gd name="connsiteY20" fmla="*/ 277091 h 902855"/>
              <a:gd name="connsiteX21" fmla="*/ 7315200 w 7384472"/>
              <a:gd name="connsiteY21" fmla="*/ 166255 h 902855"/>
              <a:gd name="connsiteX22" fmla="*/ 7384472 w 7384472"/>
              <a:gd name="connsiteY22" fmla="*/ 110836 h 902855"/>
              <a:gd name="connsiteX23" fmla="*/ 7384472 w 7384472"/>
              <a:gd name="connsiteY23" fmla="*/ 110836 h 90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84472" h="902855">
                <a:moveTo>
                  <a:pt x="0" y="0"/>
                </a:moveTo>
                <a:lnTo>
                  <a:pt x="221672" y="110836"/>
                </a:lnTo>
                <a:cubicBezTo>
                  <a:pt x="311727" y="157018"/>
                  <a:pt x="436418" y="230909"/>
                  <a:pt x="540327" y="277091"/>
                </a:cubicBezTo>
                <a:cubicBezTo>
                  <a:pt x="644236" y="323273"/>
                  <a:pt x="743527" y="353291"/>
                  <a:pt x="845127" y="387927"/>
                </a:cubicBezTo>
                <a:cubicBezTo>
                  <a:pt x="946727" y="422563"/>
                  <a:pt x="1149927" y="484909"/>
                  <a:pt x="1149927" y="484909"/>
                </a:cubicBezTo>
                <a:lnTo>
                  <a:pt x="1565563" y="609600"/>
                </a:lnTo>
                <a:cubicBezTo>
                  <a:pt x="1692563" y="646545"/>
                  <a:pt x="1794163" y="678873"/>
                  <a:pt x="1911927" y="706582"/>
                </a:cubicBezTo>
                <a:cubicBezTo>
                  <a:pt x="2029691" y="734291"/>
                  <a:pt x="2135909" y="757382"/>
                  <a:pt x="2272145" y="775855"/>
                </a:cubicBezTo>
                <a:cubicBezTo>
                  <a:pt x="2408381" y="794328"/>
                  <a:pt x="2729345" y="817418"/>
                  <a:pt x="2729345" y="817418"/>
                </a:cubicBezTo>
                <a:lnTo>
                  <a:pt x="3089563" y="845127"/>
                </a:lnTo>
                <a:lnTo>
                  <a:pt x="3588327" y="886691"/>
                </a:lnTo>
                <a:cubicBezTo>
                  <a:pt x="3713018" y="895928"/>
                  <a:pt x="3736109" y="902855"/>
                  <a:pt x="3837709" y="900546"/>
                </a:cubicBezTo>
                <a:cubicBezTo>
                  <a:pt x="3939309" y="898237"/>
                  <a:pt x="4075545" y="879763"/>
                  <a:pt x="4197927" y="872836"/>
                </a:cubicBezTo>
                <a:cubicBezTo>
                  <a:pt x="4320309" y="865909"/>
                  <a:pt x="4445000" y="868218"/>
                  <a:pt x="4572000" y="858982"/>
                </a:cubicBezTo>
                <a:cubicBezTo>
                  <a:pt x="4699000" y="849746"/>
                  <a:pt x="4809836" y="835891"/>
                  <a:pt x="4959927" y="817418"/>
                </a:cubicBezTo>
                <a:cubicBezTo>
                  <a:pt x="5110018" y="798945"/>
                  <a:pt x="5334000" y="771237"/>
                  <a:pt x="5472545" y="748146"/>
                </a:cubicBezTo>
                <a:cubicBezTo>
                  <a:pt x="5611090" y="725055"/>
                  <a:pt x="5684982" y="704273"/>
                  <a:pt x="5791200" y="678873"/>
                </a:cubicBezTo>
                <a:cubicBezTo>
                  <a:pt x="5897418" y="653473"/>
                  <a:pt x="6008254" y="625764"/>
                  <a:pt x="6109854" y="595746"/>
                </a:cubicBezTo>
                <a:cubicBezTo>
                  <a:pt x="6211454" y="565728"/>
                  <a:pt x="6296891" y="535709"/>
                  <a:pt x="6400800" y="498764"/>
                </a:cubicBezTo>
                <a:cubicBezTo>
                  <a:pt x="6504709" y="461819"/>
                  <a:pt x="6733309" y="374073"/>
                  <a:pt x="6733309" y="374073"/>
                </a:cubicBezTo>
                <a:lnTo>
                  <a:pt x="6996545" y="277091"/>
                </a:lnTo>
                <a:cubicBezTo>
                  <a:pt x="7093527" y="242455"/>
                  <a:pt x="7250546" y="193964"/>
                  <a:pt x="7315200" y="166255"/>
                </a:cubicBezTo>
                <a:cubicBezTo>
                  <a:pt x="7379854" y="138546"/>
                  <a:pt x="7384472" y="110836"/>
                  <a:pt x="7384472" y="110836"/>
                </a:cubicBezTo>
                <a:lnTo>
                  <a:pt x="7384472" y="110836"/>
                </a:lnTo>
              </a:path>
            </a:pathLst>
          </a:custGeom>
          <a:ln w="28575">
            <a:solidFill>
              <a:srgbClr val="4B25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" y="-152400"/>
            <a:ext cx="9079240" cy="7045036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409700" y="762000"/>
            <a:ext cx="7010400" cy="441960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Nguyên nhân?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0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xit" presetSubtype="21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53" y="76200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438400" y="228600"/>
            <a:ext cx="4267200" cy="7550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 BÀI HỌC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7283" y="1981200"/>
            <a:ext cx="3176517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KHÍ QUYỂN</a:t>
            </a:r>
            <a:endParaRPr lang="en-US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7283" y="4572000"/>
            <a:ext cx="3176517" cy="1752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en-US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SỰ PHÂN BỐ NHIỆT ĐỘ KHÔNG KHÍ TRÊN TRÁI ĐẤT</a:t>
            </a:r>
            <a:endParaRPr lang="en-US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60626" y="1219200"/>
            <a:ext cx="4430974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1.Khái niệm,vai trò của KQ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69808" y="2819400"/>
            <a:ext cx="4397992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3.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khí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9336" y="3810000"/>
            <a:ext cx="4418464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4.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Frông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3136" y="4800600"/>
            <a:ext cx="4418464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xạ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khí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46977" y="5715000"/>
            <a:ext cx="444462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độ không khí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đất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733800" y="5181600"/>
            <a:ext cx="826826" cy="990600"/>
            <a:chOff x="3733800" y="5181600"/>
            <a:chExt cx="826826" cy="990600"/>
          </a:xfrm>
        </p:grpSpPr>
        <p:cxnSp>
          <p:nvCxnSpPr>
            <p:cNvPr id="25" name="Straight Arrow Connector 24"/>
            <p:cNvCxnSpPr>
              <a:stCxn id="8" idx="3"/>
            </p:cNvCxnSpPr>
            <p:nvPr/>
          </p:nvCxnSpPr>
          <p:spPr>
            <a:xfrm flipV="1">
              <a:off x="3733800" y="5181600"/>
              <a:ext cx="826826" cy="2667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733800" y="5676900"/>
              <a:ext cx="813177" cy="4953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/>
          <p:cNvSpPr/>
          <p:nvPr/>
        </p:nvSpPr>
        <p:spPr>
          <a:xfrm>
            <a:off x="4648200" y="1981200"/>
            <a:ext cx="4397992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2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Cấu trúc KQ (giảm tải)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>
            <a:stCxn id="7" idx="3"/>
            <a:endCxn id="9" idx="1"/>
          </p:cNvCxnSpPr>
          <p:nvPr/>
        </p:nvCxnSpPr>
        <p:spPr>
          <a:xfrm flipV="1">
            <a:off x="3733800" y="1524000"/>
            <a:ext cx="826826" cy="1104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3"/>
            <a:endCxn id="34" idx="1"/>
          </p:cNvCxnSpPr>
          <p:nvPr/>
        </p:nvCxnSpPr>
        <p:spPr>
          <a:xfrm flipV="1">
            <a:off x="3733800" y="2362200"/>
            <a:ext cx="914400" cy="266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3"/>
            <a:endCxn id="10" idx="1"/>
          </p:cNvCxnSpPr>
          <p:nvPr/>
        </p:nvCxnSpPr>
        <p:spPr>
          <a:xfrm>
            <a:off x="3733800" y="2628900"/>
            <a:ext cx="936008" cy="571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7" idx="3"/>
            <a:endCxn id="11" idx="1"/>
          </p:cNvCxnSpPr>
          <p:nvPr/>
        </p:nvCxnSpPr>
        <p:spPr>
          <a:xfrm>
            <a:off x="3733800" y="2628900"/>
            <a:ext cx="915536" cy="1562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5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3" b="8800"/>
          <a:stretch/>
        </p:blipFill>
        <p:spPr bwMode="auto">
          <a:xfrm>
            <a:off x="-1" y="-1"/>
            <a:ext cx="9144001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00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Sơ đồ sườn tây An-det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64008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Sơ đồ sườn đông An-det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ản đồ tự nhiên Nam M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"/>
          <a:stretch/>
        </p:blipFill>
        <p:spPr bwMode="auto">
          <a:xfrm>
            <a:off x="-228600" y="-1"/>
            <a:ext cx="93726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ART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399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0322"/>
            <a:ext cx="9143999" cy="6751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81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ART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76200"/>
            <a:ext cx="89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4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KHÍ QUYỂN</a:t>
            </a:r>
          </a:p>
          <a:p>
            <a:pPr marL="571500" indent="-571500">
              <a:buAutoNum type="romanUcPeriod"/>
            </a:pPr>
            <a:r>
              <a:rPr lang="en-US" sz="24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 PHÂN BỐ NHIỆT ĐỘ KHÔNG KHÍ TRÊN TRÁI ĐẤT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2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7975" y="838200"/>
            <a:ext cx="814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 xạ và nhiệt độ không khí</a:t>
            </a:r>
            <a:endParaRPr lang="en-US" sz="24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Sự phân bố nhiệt độ không khí trên Trái Đất</a:t>
            </a:r>
            <a:endParaRPr lang="en-US" sz="24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968033"/>
              </p:ext>
            </p:extLst>
          </p:nvPr>
        </p:nvGraphicFramePr>
        <p:xfrm>
          <a:off x="0" y="1676400"/>
          <a:ext cx="9066212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6553"/>
                <a:gridCol w="2266553"/>
                <a:gridCol w="2266553"/>
                <a:gridCol w="2266553"/>
              </a:tblGrid>
              <a:tr h="938342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SỰ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THAY ĐỔI NHIỆT ĐỘ KHÔNG KHÍ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Theo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vĩ độ địa lí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Theo lục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địa và đại dương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Theo địa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hình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43258">
                <a:tc vMerge="1"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Càng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lên vĩ độ cao: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+ Nhiệt độ trung bình năm càng giảm.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+ Biên độ nhiệt độ năm càng lớn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- Nhiệt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độ TB năm: cao nhất và thấp nhất đều ở lục địa</a:t>
                      </a:r>
                    </a:p>
                    <a:p>
                      <a:pPr algn="l"/>
                      <a:endParaRPr lang="en-US" sz="2400" b="1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- Biên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độ nhiệt độ năm: </a:t>
                      </a:r>
                    </a:p>
                    <a:p>
                      <a:pPr algn="l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 + Ở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lục địa: Lớn</a:t>
                      </a:r>
                    </a:p>
                    <a:p>
                      <a:pPr algn="l"/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+ Ở đại dương: Nhỏ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Càng lên cao nhiệt độ không khí càng giảm</a:t>
                      </a:r>
                    </a:p>
                    <a:p>
                      <a:pPr algn="l"/>
                      <a:endParaRPr lang="en-US" sz="2400" b="1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400" b="1" smtClean="0">
                          <a:latin typeface="Arial" pitchFamily="34" charset="0"/>
                          <a:cs typeface="Arial" pitchFamily="34" charset="0"/>
                        </a:rPr>
                        <a:t>- Nhiệt</a:t>
                      </a:r>
                      <a:r>
                        <a:rPr lang="en-US" sz="2400" b="1" baseline="0" smtClean="0">
                          <a:latin typeface="Arial" pitchFamily="34" charset="0"/>
                          <a:cs typeface="Arial" pitchFamily="34" charset="0"/>
                        </a:rPr>
                        <a:t> độ không khí phụ thuộc và độ dốc và hướng phơi của sườn núi.</a:t>
                      </a:r>
                      <a:endParaRPr lang="en-US" sz="2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209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9353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438400" y="228600"/>
            <a:ext cx="4267200" cy="7550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CỦNG CỐ BÀI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7283" y="1981200"/>
            <a:ext cx="3176517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KHÍ QUYỂN</a:t>
            </a:r>
            <a:endParaRPr lang="en-US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7283" y="4572000"/>
            <a:ext cx="3176517" cy="1752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en-US" sz="2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SỰ PHÂN BỐ NHIỆT ĐỘ KHÔNG KHÍ TRÊN TRÁI ĐẤT</a:t>
            </a:r>
            <a:endParaRPr lang="en-US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60626" y="1219200"/>
            <a:ext cx="4430974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1.Khái niệm,vai trò của KQ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69808" y="2819400"/>
            <a:ext cx="4397992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3.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khí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9336" y="3810000"/>
            <a:ext cx="4418464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4.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Frông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3136" y="4800600"/>
            <a:ext cx="4418464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xạ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khí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46977" y="5715000"/>
            <a:ext cx="444462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độ không khí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đất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733800" y="5181600"/>
            <a:ext cx="826826" cy="990600"/>
            <a:chOff x="3733800" y="5181600"/>
            <a:chExt cx="826826" cy="990600"/>
          </a:xfrm>
        </p:grpSpPr>
        <p:cxnSp>
          <p:nvCxnSpPr>
            <p:cNvPr id="25" name="Straight Arrow Connector 24"/>
            <p:cNvCxnSpPr>
              <a:stCxn id="8" idx="3"/>
            </p:cNvCxnSpPr>
            <p:nvPr/>
          </p:nvCxnSpPr>
          <p:spPr>
            <a:xfrm flipV="1">
              <a:off x="3733800" y="5181600"/>
              <a:ext cx="826826" cy="2667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733800" y="5676900"/>
              <a:ext cx="813177" cy="4953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/>
          <p:cNvSpPr/>
          <p:nvPr/>
        </p:nvSpPr>
        <p:spPr>
          <a:xfrm>
            <a:off x="4648200" y="1981200"/>
            <a:ext cx="4397992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2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Cấu trúc KQ (giảm tải)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>
            <a:stCxn id="7" idx="3"/>
            <a:endCxn id="9" idx="1"/>
          </p:cNvCxnSpPr>
          <p:nvPr/>
        </p:nvCxnSpPr>
        <p:spPr>
          <a:xfrm flipV="1">
            <a:off x="3733800" y="1524000"/>
            <a:ext cx="826826" cy="1104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3"/>
            <a:endCxn id="34" idx="1"/>
          </p:cNvCxnSpPr>
          <p:nvPr/>
        </p:nvCxnSpPr>
        <p:spPr>
          <a:xfrm flipV="1">
            <a:off x="3733800" y="2362200"/>
            <a:ext cx="914400" cy="266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3"/>
            <a:endCxn id="10" idx="1"/>
          </p:cNvCxnSpPr>
          <p:nvPr/>
        </p:nvCxnSpPr>
        <p:spPr>
          <a:xfrm>
            <a:off x="3733800" y="2628900"/>
            <a:ext cx="936008" cy="571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7" idx="3"/>
            <a:endCxn id="11" idx="1"/>
          </p:cNvCxnSpPr>
          <p:nvPr/>
        </p:nvCxnSpPr>
        <p:spPr>
          <a:xfrm>
            <a:off x="3733800" y="2628900"/>
            <a:ext cx="915536" cy="1562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8F831D4C86504E53A1502B3F9E6393B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49296"/>
            <a:ext cx="952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8678"/>
            <a:ext cx="6286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EART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53" y="76200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4600" y="228600"/>
            <a:ext cx="4267200" cy="7550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CỦNG CỐ BÀI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1. Khối khí chí tuyến hải dương được 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kí hiệu là: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514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A. TM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3505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C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. Tc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3048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B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. TC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4038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D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. Tm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600" y="4038600"/>
            <a:ext cx="457200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8F831D4C86504E53A1502B3F9E6393B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49296"/>
            <a:ext cx="952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8678"/>
            <a:ext cx="6286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EART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53" y="76200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4600" y="228600"/>
            <a:ext cx="4267200" cy="7550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CỦNG CỐ BÀI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2. Frông là: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600200"/>
            <a:ext cx="739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A. Mặt tiếp xúc với mặt đất của một khối khí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124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C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. Mặt tiếp xúc của hai khối khí có tính chất vật lí khác nhau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1336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B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. Mặt tiếp xúc của hai khối không khí ở vùng ngoại chí tuyến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114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D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. Mặt tiếp xúc giữa hai khối khí cùng tính chất vật lí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8200" y="3124200"/>
            <a:ext cx="457200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8F831D4C86504E53A1502B3F9E6393B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49296"/>
            <a:ext cx="952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8678"/>
            <a:ext cx="6286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EART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53" y="76200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4600" y="228600"/>
            <a:ext cx="4267200" cy="7550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CỦNG CỐ BÀI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3. Dải hội tụ nhiệt đới hình thành do sự tiếp xúc của hai khối khí :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514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A. Địa cực và ôn đới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505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C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. Bắc xích đạo và Nam xích đạo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048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B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. Chí tuyến hải dương và xích đạo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038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D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. Chí tuyến lục địa và xích đạo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3000" y="3505200"/>
            <a:ext cx="457200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8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8F831D4C86504E53A1502B3F9E6393B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49296"/>
            <a:ext cx="952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8678"/>
            <a:ext cx="6286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EART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53" y="76200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4600" y="228600"/>
            <a:ext cx="4267200" cy="7550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CỦNG CỐ BÀI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4. Nguồn cung cấp nhiệt chủ yếu cho 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tầng đối lưu là: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514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A. Nhiệt độ của các tầng khí quyển trên cao đưa xuống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9158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C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. Bức xạ Mặt trời được khí quyển hấp thu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048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B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. Nhiệt bên trong Trái Đất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191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D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. Nhiệt của bề mặt đất được Mặt trời đốt nóng.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2400" y="4201180"/>
            <a:ext cx="457200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399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144956"/>
            <a:ext cx="89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AutoNum type="romanU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KHÍ QUYỂN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Khái niệm, vai trò của khí quyển</a:t>
            </a:r>
            <a:endParaRPr lang="en-US" sz="30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2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59" descr="gioi han tren cua khi quy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98" y="1212246"/>
            <a:ext cx="4770402" cy="435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55575" y="1116996"/>
            <a:ext cx="3810000" cy="2590800"/>
          </a:xfrm>
          <a:prstGeom prst="cloudCallout">
            <a:avLst>
              <a:gd name="adj1" fmla="val 83667"/>
              <a:gd name="adj2" fmla="val 6985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Khí quyển là gì? Vai trò của khí quyển?</a:t>
            </a:r>
            <a:endParaRPr lang="en-US" sz="3000" b="1">
              <a:solidFill>
                <a:srgbClr val="0000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Dia 10 033"/>
          <p:cNvPicPr>
            <a:picLocks noChangeAspect="1" noChangeArrowheads="1"/>
          </p:cNvPicPr>
          <p:nvPr/>
        </p:nvPicPr>
        <p:blipFill rotWithShape="1">
          <a:blip r:embed="rId5"/>
          <a:srcRect l="6123" r="11117" b="3056"/>
          <a:stretch/>
        </p:blipFill>
        <p:spPr bwMode="auto">
          <a:xfrm>
            <a:off x="4207048" y="1219200"/>
            <a:ext cx="4860752" cy="510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7975" y="1382554"/>
            <a:ext cx="3657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- K/N: Là lớp không khí bao quanh Trái Đất</a:t>
            </a:r>
          </a:p>
          <a:p>
            <a:endParaRPr lang="en-US" sz="3000" b="1" smtClean="0">
              <a:latin typeface="Arial" pitchFamily="34" charset="0"/>
              <a:cs typeface="Arial" pitchFamily="34" charset="0"/>
            </a:endParaRPr>
          </a:p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- Vai trò: </a:t>
            </a:r>
          </a:p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+ Là lớp vỏ bảo vệ Trái Đất</a:t>
            </a:r>
          </a:p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+ Bảo vệ sự tồn tại và phát triển của sinh vật trên Trái Đất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21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8F831D4C86504E53A1502B3F9E6393B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49296"/>
            <a:ext cx="952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8678"/>
            <a:ext cx="6286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EART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53" y="76200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4600" y="228600"/>
            <a:ext cx="4267200" cy="7550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CỦNG CỐ BÀI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5. Sự phân bố nhiệt độ không khí trên 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 Đất </a:t>
            </a:r>
            <a:r>
              <a:rPr lang="en-US" sz="2800" b="1" i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phụ thuộc vào: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514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A. Biên độ nhiệt độ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59158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C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. Độ cao địa hình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048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B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. Lớp phủ thực vật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4191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D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. Tính chất các dòng biển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47800" y="2514600"/>
            <a:ext cx="457200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5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792849"/>
            <a:ext cx="548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smtClean="0">
                <a:latin typeface="Arial" pitchFamily="34" charset="0"/>
                <a:cs typeface="Arial" pitchFamily="34" charset="0"/>
              </a:rPr>
              <a:t>THE END</a:t>
            </a:r>
            <a:endParaRPr lang="en-US" sz="7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399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144956"/>
            <a:ext cx="89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AutoNum type="romanU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KHÍ QUYỂN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Khái niệm, vai trò của khí quyển</a:t>
            </a:r>
          </a:p>
        </p:txBody>
      </p:sp>
      <p:sp>
        <p:nvSpPr>
          <p:cNvPr id="20" name="AutoShape 2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7975" y="1143000"/>
            <a:ext cx="3578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Các </a:t>
            </a:r>
            <a:r>
              <a:rPr lang="en-US" sz="3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 khí</a:t>
            </a:r>
          </a:p>
          <a:p>
            <a:endParaRPr lang="en-US" sz="300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7002463"/>
            <a:chOff x="3430757" y="1066800"/>
            <a:chExt cx="5937927" cy="5608632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757" y="1066800"/>
              <a:ext cx="5937927" cy="5608632"/>
            </a:xfrm>
            <a:prstGeom prst="rect">
              <a:avLst/>
            </a:prstGeom>
            <a:grpFill/>
          </p:spPr>
        </p:pic>
        <p:sp>
          <p:nvSpPr>
            <p:cNvPr id="14" name="TextBox 13"/>
            <p:cNvSpPr txBox="1"/>
            <p:nvPr/>
          </p:nvSpPr>
          <p:spPr>
            <a:xfrm>
              <a:off x="5164997" y="6298929"/>
              <a:ext cx="3279474" cy="320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err="1" smtClean="0">
                  <a:latin typeface="Times New Roman" pitchFamily="18" charset="0"/>
                  <a:cs typeface="Times New Roman" pitchFamily="18" charset="0"/>
                </a:rPr>
                <a:t>Lược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 đồ minh họa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đất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252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399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3212" y="0"/>
            <a:ext cx="8449787" cy="6972894"/>
            <a:chOff x="3430757" y="1066800"/>
            <a:chExt cx="5937927" cy="56086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757" y="1066800"/>
              <a:ext cx="5937927" cy="56086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64997" y="6341875"/>
              <a:ext cx="2778395" cy="321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Lược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đất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728382" y="849019"/>
            <a:ext cx="28080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(A_</a:t>
            </a:r>
            <a:r>
              <a:rPr lang="en-US" sz="2400" b="1" i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 </a:t>
            </a:r>
            <a:r>
              <a:rPr lang="en-US" sz="2400" b="1" i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8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3484" y="1469319"/>
            <a:ext cx="26586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(P_</a:t>
            </a:r>
            <a:r>
              <a:rPr lang="en-US" sz="2400" b="1" i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05213" y="2092835"/>
            <a:ext cx="3281668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(T_</a:t>
            </a:r>
            <a:r>
              <a:rPr lang="en-US" sz="2400" b="1" i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 </a:t>
            </a:r>
            <a:r>
              <a:rPr lang="en-US" sz="2400" b="1" i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8495" y="2855134"/>
            <a:ext cx="31951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8000">
                  <a:solidFill>
                    <a:srgbClr val="000086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0086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400" b="1" dirty="0" smtClean="0">
                <a:ln w="18000">
                  <a:solidFill>
                    <a:srgbClr val="000086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n w="18000">
                  <a:solidFill>
                    <a:srgbClr val="000086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smtClean="0">
                <a:ln w="18000">
                  <a:solidFill>
                    <a:srgbClr val="000086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(E_</a:t>
            </a:r>
            <a:r>
              <a:rPr lang="en-US" sz="2400" b="1" i="1" smtClean="0">
                <a:ln w="18000">
                  <a:solidFill>
                    <a:srgbClr val="000086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nóng </a:t>
            </a:r>
            <a:r>
              <a:rPr lang="en-US" sz="2400" b="1" i="1" dirty="0" err="1" smtClean="0">
                <a:ln w="18000">
                  <a:solidFill>
                    <a:srgbClr val="000086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400" b="1" dirty="0" smtClean="0">
                <a:ln w="18000">
                  <a:solidFill>
                    <a:srgbClr val="000086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cap="none" spc="0" dirty="0">
              <a:ln w="18000">
                <a:solidFill>
                  <a:srgbClr val="000086"/>
                </a:solidFill>
                <a:prstDash val="solid"/>
                <a:miter lim="800000"/>
              </a:ln>
              <a:solidFill>
                <a:srgbClr val="00008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48636" y="5655647"/>
            <a:ext cx="24384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Cực (A_rất </a:t>
            </a:r>
            <a:r>
              <a:rPr lang="en-US" sz="24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30043" y="5149505"/>
            <a:ext cx="23807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(P_lạnh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28824" y="4484755"/>
            <a:ext cx="33153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(T_rất </a:t>
            </a:r>
            <a:r>
              <a:rPr lang="en-US" sz="24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38539" y="3710453"/>
            <a:ext cx="32127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8000">
                  <a:solidFill>
                    <a:srgbClr val="000086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8000">
                  <a:solidFill>
                    <a:srgbClr val="000086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400" b="1" dirty="0" smtClean="0">
                <a:ln w="18000">
                  <a:solidFill>
                    <a:srgbClr val="000086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n w="18000">
                  <a:solidFill>
                    <a:srgbClr val="000086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smtClean="0">
                <a:ln w="18000">
                  <a:solidFill>
                    <a:srgbClr val="000086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(E_nóng </a:t>
            </a:r>
            <a:r>
              <a:rPr lang="en-US" sz="2400" b="1" dirty="0" err="1" smtClean="0">
                <a:ln w="18000">
                  <a:solidFill>
                    <a:srgbClr val="000086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400" b="1" dirty="0" smtClean="0">
                <a:ln w="18000">
                  <a:solidFill>
                    <a:srgbClr val="000086"/>
                  </a:solidFill>
                  <a:prstDash val="solid"/>
                  <a:miter lim="800000"/>
                </a:ln>
                <a:solidFill>
                  <a:srgbClr val="00008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cap="none" spc="0" dirty="0">
              <a:ln w="18000">
                <a:solidFill>
                  <a:srgbClr val="000086"/>
                </a:solidFill>
                <a:prstDash val="solid"/>
                <a:miter lim="800000"/>
              </a:ln>
              <a:solidFill>
                <a:srgbClr val="00008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3550868"/>
            <a:ext cx="6134388" cy="15483"/>
          </a:xfrm>
          <a:prstGeom prst="line">
            <a:avLst/>
          </a:prstGeom>
          <a:ln w="76200">
            <a:solidFill>
              <a:srgbClr val="FF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3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399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144956"/>
            <a:ext cx="8988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AutoNum type="romanU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KHÍ QUYỂN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Khái niệm, vai trò của khí quyển</a:t>
            </a:r>
          </a:p>
          <a:p>
            <a:pPr marL="514350" indent="-514350">
              <a:buAutoNum type="arabi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 khối khí</a:t>
            </a:r>
            <a:endParaRPr lang="en-US" sz="30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2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0375" y="1752600"/>
            <a:ext cx="8226425" cy="346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smtClean="0">
                <a:latin typeface="Arial" pitchFamily="34" charset="0"/>
                <a:cs typeface="Arial" pitchFamily="34" charset="0"/>
              </a:rPr>
              <a:t>- Mỗi bán cầu gồm 4 khối khí chính:</a:t>
            </a:r>
          </a:p>
          <a:p>
            <a:pPr>
              <a:lnSpc>
                <a:spcPct val="150000"/>
              </a:lnSpc>
            </a:pPr>
            <a:r>
              <a:rPr lang="en-US" sz="30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mtClean="0">
                <a:latin typeface="Arial" pitchFamily="34" charset="0"/>
                <a:cs typeface="Arial" pitchFamily="34" charset="0"/>
              </a:rPr>
              <a:t>   + Khối khí cực (A) : Rất lạnh</a:t>
            </a:r>
          </a:p>
          <a:p>
            <a:pPr>
              <a:lnSpc>
                <a:spcPct val="150000"/>
              </a:lnSpc>
            </a:pPr>
            <a:r>
              <a:rPr lang="en-US" sz="30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mtClean="0">
                <a:latin typeface="Arial" pitchFamily="34" charset="0"/>
                <a:cs typeface="Arial" pitchFamily="34" charset="0"/>
              </a:rPr>
              <a:t>   + Khối khí ôn đới (P): Lạnh</a:t>
            </a:r>
          </a:p>
          <a:p>
            <a:pPr>
              <a:lnSpc>
                <a:spcPct val="150000"/>
              </a:lnSpc>
            </a:pPr>
            <a:r>
              <a:rPr lang="en-US" sz="30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mtClean="0">
                <a:latin typeface="Arial" pitchFamily="34" charset="0"/>
                <a:cs typeface="Arial" pitchFamily="34" charset="0"/>
              </a:rPr>
              <a:t>   + Khối khí Chí tuyến (T): Rất nóng</a:t>
            </a:r>
          </a:p>
          <a:p>
            <a:pPr>
              <a:lnSpc>
                <a:spcPct val="150000"/>
              </a:lnSpc>
            </a:pPr>
            <a:r>
              <a:rPr lang="en-US" sz="30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smtClean="0">
                <a:latin typeface="Arial" pitchFamily="34" charset="0"/>
                <a:cs typeface="Arial" pitchFamily="34" charset="0"/>
              </a:rPr>
              <a:t>   + Khối khí xích đạo (E): Nóng ẩm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Dia 10 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342"/>
            <a:ext cx="960120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95401" y="6157912"/>
            <a:ext cx="7010400" cy="547688"/>
            <a:chOff x="816" y="3696"/>
            <a:chExt cx="4416" cy="345"/>
          </a:xfrm>
          <a:noFill/>
        </p:grpSpPr>
        <p:sp>
          <p:nvSpPr>
            <p:cNvPr id="12313" name="AutoShape 23"/>
            <p:cNvSpPr>
              <a:spLocks noChangeArrowheads="1"/>
            </p:cNvSpPr>
            <p:nvPr/>
          </p:nvSpPr>
          <p:spPr bwMode="gray">
            <a:xfrm>
              <a:off x="816" y="3696"/>
              <a:ext cx="4416" cy="345"/>
            </a:xfrm>
            <a:prstGeom prst="roundRect">
              <a:avLst>
                <a:gd name="adj" fmla="val 50000"/>
              </a:avLst>
            </a:prstGeom>
            <a:grpFill/>
            <a:ln w="38100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vi-VN" altLang="vi-VN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gray">
            <a:xfrm>
              <a:off x="1152" y="3696"/>
              <a:ext cx="369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vi-VN" sz="2400" b="1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altLang="vi-VN" sz="2400" b="1" smtClean="0">
                  <a:latin typeface="Arial" pitchFamily="34" charset="0"/>
                  <a:cs typeface="Arial" pitchFamily="34" charset="0"/>
                </a:rPr>
                <a:t>ị </a:t>
              </a:r>
              <a:r>
                <a:rPr lang="en-US" altLang="vi-VN" sz="2400" b="1">
                  <a:latin typeface="Arial" pitchFamily="34" charset="0"/>
                  <a:cs typeface="Arial" pitchFamily="34" charset="0"/>
                </a:rPr>
                <a:t>trí các khối khí trên bản đồ </a:t>
              </a:r>
              <a:endParaRPr lang="en-US" altLang="vi-VN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43200" y="568445"/>
            <a:ext cx="2667000" cy="518600"/>
            <a:chOff x="1392" y="3242"/>
            <a:chExt cx="3360" cy="333"/>
          </a:xfrm>
        </p:grpSpPr>
        <p:sp>
          <p:nvSpPr>
            <p:cNvPr id="12309" name="Oval 25"/>
            <p:cNvSpPr>
              <a:spLocks noChangeArrowheads="1"/>
            </p:cNvSpPr>
            <p:nvPr/>
          </p:nvSpPr>
          <p:spPr bwMode="gray">
            <a:xfrm>
              <a:off x="1392" y="3246"/>
              <a:ext cx="3351" cy="3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12310" name="Oval 26"/>
            <p:cNvSpPr>
              <a:spLocks noChangeArrowheads="1"/>
            </p:cNvSpPr>
            <p:nvPr/>
          </p:nvSpPr>
          <p:spPr bwMode="gray">
            <a:xfrm>
              <a:off x="1392" y="3254"/>
              <a:ext cx="3360" cy="307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12311" name="Oval 27"/>
            <p:cNvSpPr>
              <a:spLocks noChangeArrowheads="1"/>
            </p:cNvSpPr>
            <p:nvPr/>
          </p:nvSpPr>
          <p:spPr bwMode="gray">
            <a:xfrm>
              <a:off x="1418" y="3255"/>
              <a:ext cx="3286" cy="307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12312" name="Oval 28"/>
            <p:cNvSpPr>
              <a:spLocks noChangeArrowheads="1"/>
            </p:cNvSpPr>
            <p:nvPr/>
          </p:nvSpPr>
          <p:spPr bwMode="gray">
            <a:xfrm>
              <a:off x="1418" y="3242"/>
              <a:ext cx="3286" cy="333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rtl="1"/>
              <a:r>
                <a:rPr lang="en-US" altLang="vi-VN" b="1" smtClean="0">
                  <a:solidFill>
                    <a:schemeClr val="bg1"/>
                  </a:solidFill>
                  <a:cs typeface="Arial" charset="0"/>
                </a:rPr>
                <a:t>Am</a:t>
              </a:r>
              <a:endParaRPr lang="en-US" altLang="vi-VN" b="1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981200" y="2357525"/>
            <a:ext cx="2189162" cy="518663"/>
            <a:chOff x="1392" y="3243"/>
            <a:chExt cx="3360" cy="333"/>
          </a:xfrm>
        </p:grpSpPr>
        <p:sp>
          <p:nvSpPr>
            <p:cNvPr id="12305" name="Oval 25"/>
            <p:cNvSpPr>
              <a:spLocks noChangeArrowheads="1"/>
            </p:cNvSpPr>
            <p:nvPr/>
          </p:nvSpPr>
          <p:spPr bwMode="gray">
            <a:xfrm>
              <a:off x="1392" y="3246"/>
              <a:ext cx="3351" cy="3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12306" name="Oval 26"/>
            <p:cNvSpPr>
              <a:spLocks noChangeArrowheads="1"/>
            </p:cNvSpPr>
            <p:nvPr/>
          </p:nvSpPr>
          <p:spPr bwMode="gray">
            <a:xfrm>
              <a:off x="1392" y="3254"/>
              <a:ext cx="3360" cy="307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12307" name="Oval 27"/>
            <p:cNvSpPr>
              <a:spLocks noChangeArrowheads="1"/>
            </p:cNvSpPr>
            <p:nvPr/>
          </p:nvSpPr>
          <p:spPr bwMode="gray">
            <a:xfrm>
              <a:off x="1418" y="3255"/>
              <a:ext cx="3286" cy="307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12308" name="Oval 28"/>
            <p:cNvSpPr>
              <a:spLocks noChangeArrowheads="1"/>
            </p:cNvSpPr>
            <p:nvPr/>
          </p:nvSpPr>
          <p:spPr bwMode="gray">
            <a:xfrm>
              <a:off x="1418" y="3243"/>
              <a:ext cx="3286" cy="333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rtl="1"/>
              <a:r>
                <a:rPr lang="en-US" altLang="vi-VN" b="1" smtClean="0">
                  <a:solidFill>
                    <a:schemeClr val="bg1"/>
                  </a:solidFill>
                  <a:cs typeface="Arial" charset="0"/>
                </a:rPr>
                <a:t>Tm</a:t>
              </a:r>
              <a:endParaRPr lang="en-US" altLang="vi-VN" b="1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362200" y="1406645"/>
            <a:ext cx="2667000" cy="518600"/>
            <a:chOff x="1392" y="3242"/>
            <a:chExt cx="3360" cy="333"/>
          </a:xfrm>
        </p:grpSpPr>
        <p:sp>
          <p:nvSpPr>
            <p:cNvPr id="12301" name="Oval 25"/>
            <p:cNvSpPr>
              <a:spLocks noChangeArrowheads="1"/>
            </p:cNvSpPr>
            <p:nvPr/>
          </p:nvSpPr>
          <p:spPr bwMode="gray">
            <a:xfrm>
              <a:off x="1392" y="3246"/>
              <a:ext cx="3351" cy="3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12302" name="Oval 26"/>
            <p:cNvSpPr>
              <a:spLocks noChangeArrowheads="1"/>
            </p:cNvSpPr>
            <p:nvPr/>
          </p:nvSpPr>
          <p:spPr bwMode="gray">
            <a:xfrm>
              <a:off x="1392" y="3254"/>
              <a:ext cx="3360" cy="307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12303" name="Oval 27"/>
            <p:cNvSpPr>
              <a:spLocks noChangeArrowheads="1"/>
            </p:cNvSpPr>
            <p:nvPr/>
          </p:nvSpPr>
          <p:spPr bwMode="gray">
            <a:xfrm>
              <a:off x="1418" y="3255"/>
              <a:ext cx="3286" cy="307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12304" name="Oval 28"/>
            <p:cNvSpPr>
              <a:spLocks noChangeArrowheads="1"/>
            </p:cNvSpPr>
            <p:nvPr/>
          </p:nvSpPr>
          <p:spPr bwMode="gray">
            <a:xfrm>
              <a:off x="1418" y="3242"/>
              <a:ext cx="3286" cy="333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rtl="1"/>
              <a:r>
                <a:rPr lang="en-US" altLang="vi-VN" b="1" smtClean="0">
                  <a:solidFill>
                    <a:schemeClr val="bg1"/>
                  </a:solidFill>
                  <a:cs typeface="Arial" charset="0"/>
                </a:rPr>
                <a:t>Pm</a:t>
              </a:r>
              <a:endParaRPr lang="en-US" altLang="vi-VN" b="1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457699" y="3043325"/>
            <a:ext cx="1638301" cy="518663"/>
            <a:chOff x="1392" y="3243"/>
            <a:chExt cx="3360" cy="333"/>
          </a:xfrm>
        </p:grpSpPr>
        <p:sp>
          <p:nvSpPr>
            <p:cNvPr id="12297" name="Oval 25"/>
            <p:cNvSpPr>
              <a:spLocks noChangeArrowheads="1"/>
            </p:cNvSpPr>
            <p:nvPr/>
          </p:nvSpPr>
          <p:spPr bwMode="gray">
            <a:xfrm>
              <a:off x="1392" y="3246"/>
              <a:ext cx="3351" cy="3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12298" name="Oval 26"/>
            <p:cNvSpPr>
              <a:spLocks noChangeArrowheads="1"/>
            </p:cNvSpPr>
            <p:nvPr/>
          </p:nvSpPr>
          <p:spPr bwMode="gray">
            <a:xfrm>
              <a:off x="1392" y="3254"/>
              <a:ext cx="3360" cy="307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12299" name="Oval 27"/>
            <p:cNvSpPr>
              <a:spLocks noChangeArrowheads="1"/>
            </p:cNvSpPr>
            <p:nvPr/>
          </p:nvSpPr>
          <p:spPr bwMode="gray">
            <a:xfrm>
              <a:off x="1418" y="3255"/>
              <a:ext cx="3286" cy="307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12300" name="Oval 28"/>
            <p:cNvSpPr>
              <a:spLocks noChangeArrowheads="1"/>
            </p:cNvSpPr>
            <p:nvPr/>
          </p:nvSpPr>
          <p:spPr bwMode="gray">
            <a:xfrm>
              <a:off x="1392" y="3243"/>
              <a:ext cx="3286" cy="333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rtl="1"/>
              <a:r>
                <a:rPr lang="en-US" altLang="vi-VN" b="1" smtClean="0">
                  <a:solidFill>
                    <a:schemeClr val="bg1"/>
                  </a:solidFill>
                  <a:cs typeface="Arial" charset="0"/>
                </a:rPr>
                <a:t>Em</a:t>
              </a:r>
              <a:endParaRPr lang="en-US" altLang="vi-VN" b="1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26" name="Oval 28"/>
          <p:cNvSpPr>
            <a:spLocks noChangeArrowheads="1"/>
          </p:cNvSpPr>
          <p:nvPr/>
        </p:nvSpPr>
        <p:spPr bwMode="gray">
          <a:xfrm>
            <a:off x="6078537" y="720470"/>
            <a:ext cx="2608263" cy="519351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en-US" altLang="vi-VN" b="1" smtClean="0">
                <a:solidFill>
                  <a:schemeClr val="bg1"/>
                </a:solidFill>
                <a:cs typeface="Arial" charset="0"/>
              </a:rPr>
              <a:t>Ac</a:t>
            </a:r>
            <a:endParaRPr lang="en-US" altLang="vi-VN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5562600" y="1365370"/>
            <a:ext cx="2667000" cy="518600"/>
            <a:chOff x="1392" y="3242"/>
            <a:chExt cx="3360" cy="333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gray">
            <a:xfrm>
              <a:off x="1392" y="3246"/>
              <a:ext cx="3351" cy="3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gray">
            <a:xfrm>
              <a:off x="1392" y="3254"/>
              <a:ext cx="3360" cy="307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gray">
            <a:xfrm>
              <a:off x="1418" y="3255"/>
              <a:ext cx="3286" cy="307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gray">
            <a:xfrm>
              <a:off x="1418" y="3242"/>
              <a:ext cx="3286" cy="333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rtl="1"/>
              <a:r>
                <a:rPr lang="en-US" altLang="vi-VN" b="1" smtClean="0">
                  <a:solidFill>
                    <a:schemeClr val="bg1"/>
                  </a:solidFill>
                  <a:cs typeface="Arial" charset="0"/>
                </a:rPr>
                <a:t>Pc</a:t>
              </a:r>
              <a:endParaRPr lang="en-US" altLang="vi-VN" b="1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32" name="Group 24"/>
          <p:cNvGrpSpPr>
            <a:grpSpLocks/>
          </p:cNvGrpSpPr>
          <p:nvPr/>
        </p:nvGrpSpPr>
        <p:grpSpPr bwMode="auto">
          <a:xfrm>
            <a:off x="4191000" y="2376937"/>
            <a:ext cx="2667000" cy="518663"/>
            <a:chOff x="1392" y="3243"/>
            <a:chExt cx="3360" cy="333"/>
          </a:xfrm>
        </p:grpSpPr>
        <p:sp>
          <p:nvSpPr>
            <p:cNvPr id="33" name="Oval 25"/>
            <p:cNvSpPr>
              <a:spLocks noChangeArrowheads="1"/>
            </p:cNvSpPr>
            <p:nvPr/>
          </p:nvSpPr>
          <p:spPr bwMode="gray">
            <a:xfrm>
              <a:off x="1392" y="3246"/>
              <a:ext cx="3351" cy="3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gray">
            <a:xfrm>
              <a:off x="1392" y="3254"/>
              <a:ext cx="3360" cy="307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35" name="Oval 27"/>
            <p:cNvSpPr>
              <a:spLocks noChangeArrowheads="1"/>
            </p:cNvSpPr>
            <p:nvPr/>
          </p:nvSpPr>
          <p:spPr bwMode="gray">
            <a:xfrm>
              <a:off x="1418" y="3255"/>
              <a:ext cx="3286" cy="307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gray">
            <a:xfrm>
              <a:off x="1418" y="3243"/>
              <a:ext cx="3286" cy="333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rtl="1"/>
              <a:r>
                <a:rPr lang="en-US" altLang="vi-VN" b="1" smtClean="0">
                  <a:solidFill>
                    <a:schemeClr val="bg1"/>
                  </a:solidFill>
                  <a:cs typeface="Arial" charset="0"/>
                </a:rPr>
                <a:t>Tc</a:t>
              </a:r>
              <a:endParaRPr lang="en-US" altLang="vi-VN" b="1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37" name="Group 24"/>
          <p:cNvGrpSpPr>
            <a:grpSpLocks/>
          </p:cNvGrpSpPr>
          <p:nvPr/>
        </p:nvGrpSpPr>
        <p:grpSpPr bwMode="auto">
          <a:xfrm>
            <a:off x="76200" y="3048000"/>
            <a:ext cx="2362200" cy="518663"/>
            <a:chOff x="1392" y="3243"/>
            <a:chExt cx="3360" cy="333"/>
          </a:xfrm>
        </p:grpSpPr>
        <p:sp>
          <p:nvSpPr>
            <p:cNvPr id="38" name="Oval 25"/>
            <p:cNvSpPr>
              <a:spLocks noChangeArrowheads="1"/>
            </p:cNvSpPr>
            <p:nvPr/>
          </p:nvSpPr>
          <p:spPr bwMode="gray">
            <a:xfrm>
              <a:off x="1392" y="3246"/>
              <a:ext cx="3351" cy="3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39" name="Oval 26"/>
            <p:cNvSpPr>
              <a:spLocks noChangeArrowheads="1"/>
            </p:cNvSpPr>
            <p:nvPr/>
          </p:nvSpPr>
          <p:spPr bwMode="gray">
            <a:xfrm>
              <a:off x="1392" y="3254"/>
              <a:ext cx="3360" cy="307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40" name="Oval 27"/>
            <p:cNvSpPr>
              <a:spLocks noChangeArrowheads="1"/>
            </p:cNvSpPr>
            <p:nvPr/>
          </p:nvSpPr>
          <p:spPr bwMode="gray">
            <a:xfrm>
              <a:off x="1418" y="3255"/>
              <a:ext cx="3286" cy="307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rtl="1"/>
              <a:endParaRPr lang="vi-VN" altLang="vi-VN">
                <a:cs typeface="Arial" charset="0"/>
              </a:endParaRPr>
            </a:p>
          </p:txBody>
        </p:sp>
        <p:sp>
          <p:nvSpPr>
            <p:cNvPr id="41" name="Oval 28"/>
            <p:cNvSpPr>
              <a:spLocks noChangeArrowheads="1"/>
            </p:cNvSpPr>
            <p:nvPr/>
          </p:nvSpPr>
          <p:spPr bwMode="gray">
            <a:xfrm>
              <a:off x="1392" y="3243"/>
              <a:ext cx="3286" cy="333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rtl="1"/>
              <a:r>
                <a:rPr lang="en-US" altLang="vi-VN" b="1" smtClean="0">
                  <a:solidFill>
                    <a:schemeClr val="bg1"/>
                  </a:solidFill>
                  <a:cs typeface="Arial" charset="0"/>
                </a:rPr>
                <a:t>Em</a:t>
              </a:r>
              <a:endParaRPr lang="en-US" altLang="vi-VN" b="1">
                <a:solidFill>
                  <a:schemeClr val="bg1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9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399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144956"/>
            <a:ext cx="8988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AutoNum type="romanU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KHÍ QUYỂN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Khái niệm, vai trò của khí quyển</a:t>
            </a:r>
          </a:p>
          <a:p>
            <a:pPr marL="514350" indent="-514350">
              <a:buAutoNum type="arabi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 khối khí</a:t>
            </a:r>
            <a:endParaRPr lang="en-US" sz="30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2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0374" y="1752600"/>
            <a:ext cx="898842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000" b="1" smtClean="0">
                <a:latin typeface="Arial" pitchFamily="34" charset="0"/>
                <a:cs typeface="Arial" pitchFamily="34" charset="0"/>
              </a:rPr>
              <a:t>Tùy </a:t>
            </a:r>
            <a:r>
              <a:rPr lang="vi-VN" sz="3000" b="1">
                <a:latin typeface="Arial" pitchFamily="34" charset="0"/>
                <a:cs typeface="Arial" pitchFamily="34" charset="0"/>
              </a:rPr>
              <a:t>theo bề mặt đất là lục địa hay đại dương </a:t>
            </a:r>
            <a:r>
              <a:rPr lang="en-US" sz="3000" b="1" smtClean="0">
                <a:latin typeface="Arial" pitchFamily="34" charset="0"/>
                <a:cs typeface="Arial" pitchFamily="34" charset="0"/>
              </a:rPr>
              <a:t>các </a:t>
            </a:r>
            <a:r>
              <a:rPr lang="vi-VN" sz="3000" b="1" smtClean="0">
                <a:latin typeface="Arial" pitchFamily="34" charset="0"/>
                <a:cs typeface="Arial" pitchFamily="34" charset="0"/>
              </a:rPr>
              <a:t>khối </a:t>
            </a:r>
            <a:r>
              <a:rPr lang="vi-VN" sz="3000" b="1">
                <a:latin typeface="Arial" pitchFamily="34" charset="0"/>
                <a:cs typeface="Arial" pitchFamily="34" charset="0"/>
              </a:rPr>
              <a:t>khí </a:t>
            </a:r>
            <a:r>
              <a:rPr lang="en-US" sz="3000" b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vi-VN" sz="3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000" b="1">
                <a:latin typeface="Arial" pitchFamily="34" charset="0"/>
                <a:cs typeface="Arial" pitchFamily="34" charset="0"/>
              </a:rPr>
              <a:t>chia </a:t>
            </a:r>
            <a:r>
              <a:rPr lang="vi-VN" sz="3000" b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3000" b="1" smtClean="0">
                <a:latin typeface="Arial" pitchFamily="34" charset="0"/>
                <a:cs typeface="Arial" pitchFamily="34" charset="0"/>
              </a:rPr>
              <a:t> làm</a:t>
            </a:r>
            <a:r>
              <a:rPr lang="vi-VN" sz="3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000" b="1">
                <a:latin typeface="Arial" pitchFamily="34" charset="0"/>
                <a:cs typeface="Arial" pitchFamily="34" charset="0"/>
              </a:rPr>
              <a:t>2 kiểu:</a:t>
            </a:r>
          </a:p>
          <a:p>
            <a:pPr>
              <a:lnSpc>
                <a:spcPct val="150000"/>
              </a:lnSpc>
            </a:pPr>
            <a:r>
              <a:rPr lang="vi-VN" sz="3000" b="1">
                <a:latin typeface="Arial" pitchFamily="34" charset="0"/>
                <a:cs typeface="Arial" pitchFamily="34" charset="0"/>
              </a:rPr>
              <a:t>+ Lục địa: Khô </a:t>
            </a:r>
            <a:r>
              <a:rPr lang="vi-VN" sz="3000" b="1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000" b="1" smtClean="0">
                <a:latin typeface="Arial" pitchFamily="34" charset="0"/>
                <a:cs typeface="Arial" pitchFamily="34" charset="0"/>
              </a:rPr>
              <a:t>c</a:t>
            </a:r>
            <a:r>
              <a:rPr lang="vi-VN" sz="3000" b="1" smtClean="0">
                <a:latin typeface="Arial" pitchFamily="34" charset="0"/>
                <a:cs typeface="Arial" pitchFamily="34" charset="0"/>
              </a:rPr>
              <a:t>).</a:t>
            </a:r>
            <a:endParaRPr lang="vi-VN" sz="3000" b="1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000" b="1">
                <a:latin typeface="Arial" pitchFamily="34" charset="0"/>
                <a:cs typeface="Arial" pitchFamily="34" charset="0"/>
              </a:rPr>
              <a:t>+ Hải dương: Ẩm </a:t>
            </a:r>
            <a:r>
              <a:rPr lang="vi-VN" sz="3000" b="1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000" b="1" smtClean="0">
                <a:latin typeface="Arial" pitchFamily="34" charset="0"/>
                <a:cs typeface="Arial" pitchFamily="34" charset="0"/>
              </a:rPr>
              <a:t>m</a:t>
            </a:r>
            <a:r>
              <a:rPr lang="vi-VN" sz="3000" b="1" smtClean="0">
                <a:latin typeface="Arial" pitchFamily="34" charset="0"/>
                <a:cs typeface="Arial" pitchFamily="34" charset="0"/>
              </a:rPr>
              <a:t>).</a:t>
            </a:r>
            <a:endParaRPr lang="vi-VN" sz="3000" b="1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000" b="1">
                <a:latin typeface="Arial" pitchFamily="34" charset="0"/>
                <a:cs typeface="Arial" pitchFamily="34" charset="0"/>
              </a:rPr>
              <a:t>+ </a:t>
            </a:r>
            <a:r>
              <a:rPr lang="en-US" sz="3000" b="1" smtClean="0">
                <a:latin typeface="Arial" pitchFamily="34" charset="0"/>
                <a:cs typeface="Arial" pitchFamily="34" charset="0"/>
              </a:rPr>
              <a:t>Khối khí xích đạo chỉ có kiểu hải dương </a:t>
            </a:r>
            <a:r>
              <a:rPr lang="vi-VN" sz="3000" b="1" smtClean="0">
                <a:latin typeface="Arial" pitchFamily="34" charset="0"/>
                <a:cs typeface="Arial" pitchFamily="34" charset="0"/>
              </a:rPr>
              <a:t>(Em</a:t>
            </a:r>
            <a:r>
              <a:rPr lang="vi-VN" sz="3000" b="1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74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399"/>
            <a:ext cx="1059847" cy="105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144956"/>
            <a:ext cx="8988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AutoNum type="romanU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KHÍ QUYỂN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Khái niệm, vai trò của khí quyển</a:t>
            </a:r>
          </a:p>
          <a:p>
            <a:pPr marL="514350" indent="-514350">
              <a:buFontTx/>
              <a:buAutoNum type="arabicPeriod"/>
            </a:pP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 </a:t>
            </a:r>
            <a:r>
              <a:rPr lang="en-US" sz="3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 khí</a:t>
            </a:r>
          </a:p>
          <a:p>
            <a:endParaRPr lang="en-US" sz="3000" b="1" u="sng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2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" descr="Kết quả hình ảnh cho thành phần của khí quyể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1575137"/>
            <a:ext cx="3578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3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Frông</a:t>
            </a:r>
            <a:endParaRPr lang="en-US" sz="30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5" y="2438400"/>
            <a:ext cx="9064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- Là mặt ngăn cách giữa hai khối khí khác nhau về tính chất vật lí (diện khí)_Kí hiệu F .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144463"/>
            <a:ext cx="9144000" cy="7002463"/>
            <a:chOff x="3430757" y="1066800"/>
            <a:chExt cx="5937927" cy="5608632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757" y="1066800"/>
              <a:ext cx="5937927" cy="5608632"/>
            </a:xfrm>
            <a:prstGeom prst="rect">
              <a:avLst/>
            </a:prstGeom>
            <a:grpFill/>
          </p:spPr>
        </p:pic>
        <p:sp>
          <p:nvSpPr>
            <p:cNvPr id="16" name="TextBox 15"/>
            <p:cNvSpPr txBox="1"/>
            <p:nvPr/>
          </p:nvSpPr>
          <p:spPr>
            <a:xfrm>
              <a:off x="5164997" y="6298929"/>
              <a:ext cx="3279474" cy="320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err="1" smtClean="0">
                  <a:latin typeface="Times New Roman" pitchFamily="18" charset="0"/>
                  <a:cs typeface="Times New Roman" pitchFamily="18" charset="0"/>
                </a:rPr>
                <a:t>Lược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 đồ minh họa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đất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Cloud Callout 3"/>
          <p:cNvSpPr/>
          <p:nvPr/>
        </p:nvSpPr>
        <p:spPr>
          <a:xfrm>
            <a:off x="2133600" y="465138"/>
            <a:ext cx="6553200" cy="441166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Mỗi bán cầu gồm bao nhiêu Frông?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6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2244</TotalTime>
  <Words>1262</Words>
  <Application>Microsoft Office PowerPoint</Application>
  <PresentationFormat>On-screen Show (4:3)</PresentationFormat>
  <Paragraphs>177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</dc:creator>
  <cp:lastModifiedBy>Windows User</cp:lastModifiedBy>
  <cp:revision>256</cp:revision>
  <dcterms:created xsi:type="dcterms:W3CDTF">2013-09-29T16:40:45Z</dcterms:created>
  <dcterms:modified xsi:type="dcterms:W3CDTF">2017-09-29T12:09:01Z</dcterms:modified>
</cp:coreProperties>
</file>