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1" r:id="rId2"/>
    <p:sldId id="312" r:id="rId3"/>
    <p:sldId id="300" r:id="rId4"/>
    <p:sldId id="302" r:id="rId5"/>
    <p:sldId id="303" r:id="rId6"/>
    <p:sldId id="304" r:id="rId7"/>
    <p:sldId id="309" r:id="rId8"/>
    <p:sldId id="282" r:id="rId9"/>
    <p:sldId id="305" r:id="rId10"/>
    <p:sldId id="306" r:id="rId11"/>
    <p:sldId id="265" r:id="rId12"/>
    <p:sldId id="310" r:id="rId13"/>
    <p:sldId id="267" r:id="rId14"/>
    <p:sldId id="308" r:id="rId15"/>
    <p:sldId id="313" r:id="rId16"/>
    <p:sldId id="268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70" r:id="rId32"/>
    <p:sldId id="276" r:id="rId33"/>
    <p:sldId id="279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4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0" autoAdjust="0"/>
    <p:restoredTop sz="99606" autoAdjust="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7C77-4893-43F1-BB7E-1429A49114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FF96-66DC-4A37-BA5E-25080AF02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C26646-DA51-422F-A293-7997C11C4D2F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Phan Thị Quỳnh Nga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FD8A-CF7F-43BE-91A8-0C34A890D0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C76AD1A-BBE2-4031-923D-671963CDF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48EC-C788-4B6A-9E38-05680221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8438-47A9-4939-A192-A57547E1E30D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35BA-5276-403E-B3F1-55A270A4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25.xml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slide" Target="slide19.xml"/><Relationship Id="rId4" Type="http://schemas.openxmlformats.org/officeDocument/2006/relationships/slide" Target="slide22.xml"/><Relationship Id="rId9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7.gif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8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19.jpe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9" name="j02123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78"/>
          <p:cNvGrpSpPr>
            <a:grpSpLocks/>
          </p:cNvGrpSpPr>
          <p:nvPr/>
        </p:nvGrpSpPr>
        <p:grpSpPr bwMode="auto">
          <a:xfrm>
            <a:off x="-241300" y="38100"/>
            <a:ext cx="9144000" cy="6858000"/>
            <a:chOff x="288" y="480"/>
            <a:chExt cx="5088" cy="3312"/>
          </a:xfrm>
        </p:grpSpPr>
        <p:pic>
          <p:nvPicPr>
            <p:cNvPr id="2074" name="Picture 179" descr="b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3" t="5725" r="1764" b="19624"/>
            <a:stretch>
              <a:fillRect/>
            </a:stretch>
          </p:blipFill>
          <p:spPr bwMode="auto">
            <a:xfrm>
              <a:off x="288" y="480"/>
              <a:ext cx="5088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80" descr="balo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720"/>
              <a:ext cx="64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92"/>
              <a:ext cx="586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18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3239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5619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5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619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7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2863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8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46005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9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9053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2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2863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3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6005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4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905375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0" name="Picture 200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2" name="Picture 202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8" name="Rectangle 208"/>
          <p:cNvSpPr>
            <a:spLocks noChangeArrowheads="1"/>
          </p:cNvSpPr>
          <p:nvPr/>
        </p:nvSpPr>
        <p:spPr bwMode="auto">
          <a:xfrm>
            <a:off x="1589088" y="269875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</a:t>
            </a:r>
            <a:b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DỰ GiỜ</a:t>
            </a:r>
            <a:endParaRPr lang="en-US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 Box 209"/>
          <p:cNvSpPr txBox="1">
            <a:spLocks noChangeArrowheads="1"/>
          </p:cNvSpPr>
          <p:nvPr/>
        </p:nvSpPr>
        <p:spPr bwMode="auto">
          <a:xfrm>
            <a:off x="2928938" y="3924300"/>
            <a:ext cx="59864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Tam Giang, ngày </a:t>
            </a:r>
            <a:r>
              <a:rPr lang="en-US" sz="25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5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10 năm </a:t>
            </a:r>
            <a:r>
              <a:rPr lang="en-US" sz="25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5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31" name="Picture 211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2" name="Picture 212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3" name="Picture 213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4" name="Picture 214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5" name="Picture 215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76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08"/>
          <p:cNvSpPr>
            <a:spLocks noChangeArrowheads="1"/>
          </p:cNvSpPr>
          <p:nvPr/>
        </p:nvSpPr>
        <p:spPr bwMode="auto">
          <a:xfrm>
            <a:off x="1592263" y="1892300"/>
            <a:ext cx="601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THỂ LỚP </a:t>
            </a:r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10A7</a:t>
            </a:r>
            <a:endParaRPr lang="en-US" sz="3000" b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209"/>
          <p:cNvSpPr txBox="1">
            <a:spLocks noChangeArrowheads="1"/>
          </p:cNvSpPr>
          <p:nvPr/>
        </p:nvSpPr>
        <p:spPr bwMode="auto">
          <a:xfrm>
            <a:off x="4054475" y="5581650"/>
            <a:ext cx="403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5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 Hóa học</a:t>
            </a:r>
            <a:endParaRPr lang="en-US" sz="25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Rectangle 208"/>
          <p:cNvSpPr>
            <a:spLocks noChangeArrowheads="1"/>
          </p:cNvSpPr>
          <p:nvPr/>
        </p:nvSpPr>
        <p:spPr bwMode="auto">
          <a:xfrm>
            <a:off x="458788" y="614363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 GIÁO DỤC &amp; ĐÀO TẠO ĐAKLAK</a:t>
            </a:r>
          </a:p>
          <a:p>
            <a:pPr algn="ctr"/>
            <a:r>
              <a:rPr lang="en-US" sz="2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THPT TÔN ĐỨC THẮNG</a:t>
            </a:r>
            <a:endParaRPr lang="en-US" sz="2500" b="1" baseline="-250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81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1" dur="50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3" dur="5000" fill="hold"/>
                                        <p:tgtEl>
                                          <p:spTgt spid="30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4352 C 4.16667E-6 0.04375 -0.0066 0.04537 -0.0132 0.04468 C -0.02552 0.04352 -0.0073 0.03658 -0.02171 0.04352 C -0.01927 0.04375 -0.01493 0.04306 -0.01493 0.04468 C -0.01493 0.04977 -0.02483 0.0463 -0.02657 0.04607 C -0.03212 0.04792 -0.03733 0.04954 -0.04323 0.05093 C -0.0448 0.05047 -0.04636 0.04954 -0.04827 0.04977 C -0.0507 0.05 -0.05261 0.05278 -0.05487 0.05209 C -0.05764 0.05162 -0.05782 0.04861 -0.0599 0.04723 C -0.06164 0.04607 -0.06441 0.04561 -0.0665 0.04468 C -0.06667 0.04445 -0.06893 0.03611 -0.07153 0.03611 C -0.07344 0.03611 -0.07275 0.03843 -0.07344 0.03959 C -0.07987 0.03611 -0.08438 0.03519 -0.09167 0.03357 C -0.10122 0.03519 -0.11059 0.03704 -0.11997 0.03843 C -0.11841 0.03889 -0.11355 0.03889 -0.11493 0.03959 C -0.12726 0.04584 -0.12223 0.03982 -0.12987 0.03843 C -0.13525 0.0375 -0.14098 0.03773 -0.14653 0.03727 C -0.14914 0.03658 -0.15521 0.03542 -0.1566 0.03357 C -0.15868 0.03033 -0.15903 0.02686 -0.16007 0.02361 C -0.16059 0.02176 -0.16233 0.02014 -0.1632 0.01852 C -0.16407 0.0169 -0.16355 0.01482 -0.16511 0.01366 C -0.16598 0.01273 -0.17691 0.00764 -0.18004 0.00625 C -0.1816 0.00533 -0.1849 0.00371 -0.1849 0.00371 C -0.18334 0.00324 -0.1816 0.00301 -0.18004 0.00232 C -0.17813 0.00186 -0.175 -3.33333E-6 -0.175 -3.33333E-6 " pathEditMode="relative" rAng="0" ptsTypes="ffffffffffffffffffffffffA">
                                      <p:cBhvr>
                                        <p:cTn id="15" dur="5000" fill="hold"/>
                                        <p:tgtEl>
                                          <p:spTgt spid="3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7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7" dur="5000" fill="hold"/>
                                        <p:tgtEl>
                                          <p:spTgt spid="3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9" dur="5000" fill="hold"/>
                                        <p:tgtEl>
                                          <p:spTgt spid="30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59259E-6 C -0.00556 0.00046 -0.01111 0.0037 -0.01649 0.00231 C -0.02656 0.00023 -0.01163 -0.01297 -0.02344 2.59259E-6 C -0.02153 0.00046 -0.01788 -0.00093 -0.01788 0.00231 C -0.01788 0.01203 -0.02622 0.00555 -0.02743 0.00463 C -0.03212 0.00856 -0.03646 0.01157 -0.04132 0.01412 C -0.04271 0.01319 -0.04392 0.01157 -0.04549 0.01157 C -0.04757 0.01227 -0.04896 0.01759 -0.05087 0.0162 C -0.05312 0.01528 -0.0533 0.00949 -0.05503 0.00694 C -0.0566 0.00463 -0.05885 0.00393 -0.06059 0.00231 C -0.06076 0.00185 -0.0625 -0.01389 -0.06476 -0.01389 C -0.06615 -0.01389 -0.0658 -0.00972 -0.06615 -0.00718 C -0.07153 -0.01389 -0.07517 -0.01551 -0.08125 -0.01898 C -0.08924 -0.01551 -0.09687 -0.01204 -0.10469 -0.00972 C -0.10347 -0.0088 -0.09948 -0.0088 -0.10052 -0.00718 C -0.11076 0.00463 -0.1066 -0.00695 -0.11285 -0.00972 C -0.11736 -0.01111 -0.12205 -0.01111 -0.12674 -0.01181 C -0.12882 -0.01297 -0.13385 -0.01528 -0.13507 -0.01898 C -0.13663 -0.02477 -0.13698 -0.03125 -0.13785 -0.03773 C -0.13819 -0.04121 -0.13976 -0.04422 -0.14045 -0.04722 C -0.14115 -0.05047 -0.1408 -0.05417 -0.14201 -0.05695 C -0.14271 -0.05834 -0.15174 -0.06806 -0.15434 -0.07084 C -0.15556 -0.07222 -0.15833 -0.07547 -0.15833 -0.075 C -0.15712 -0.07639 -0.15556 -0.07685 -0.15434 -0.07778 C -0.15278 -0.07917 -0.15017 -0.08241 -0.15017 -0.08218 " pathEditMode="relative" rAng="0" ptsTypes="ffffffffffffffffffffffffA">
                                      <p:cBhvr>
                                        <p:cTn id="21" dur="5000" fill="hold"/>
                                        <p:tgtEl>
                                          <p:spTgt spid="30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3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rAng="0" ptsTypes="ffffffffffffffffffffffffA">
                                      <p:cBhvr>
                                        <p:cTn id="23" dur="5000" fill="hold"/>
                                        <p:tgtEl>
                                          <p:spTgt spid="3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9"/>
                </p:tgtEl>
              </p:cMediaNode>
            </p:audio>
          </p:childTnLst>
        </p:cTn>
      </p:par>
    </p:tnLst>
    <p:bldLst>
      <p:bldP spid="3092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28750" y="1023473"/>
            <a:ext cx="66484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6: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tử Y có cấu hình electron là 1s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ở nhóm mấy trong bảng HTTH? 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VI A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VIII A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VII A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I B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639711" y="3429000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5650468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LNC→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thứ tự của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A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660" y="2117307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Vị trí của một nguyên tố trong bảng tuần hoàn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575" y="3141617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Số thứ tự của nguyên tố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chu kì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nhóm 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6800" y="3154680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proton, số electron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lớp electron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electron lớp ngoài cùng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262775" y="3733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270900" y="4495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42709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2375" y="2127069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Cấu tạo nguyên tử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12693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660" y="2117307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Vị trí của một nguyên tố trong bảng tuần hoàn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575" y="3141617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Số thứ tự của nguyên tố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chu kì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nhóm 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6800" y="3154680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proton, số electron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lớp electron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electron lớp ngoài cùng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262775" y="4114800"/>
            <a:ext cx="609600" cy="2286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2375" y="2127069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Cấu tạo nguyên tử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36493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170" name="Group 3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16997"/>
              </p:ext>
            </p:extLst>
          </p:nvPr>
        </p:nvGraphicFramePr>
        <p:xfrm>
          <a:off x="76200" y="76200"/>
          <a:ext cx="9052558" cy="5989320"/>
        </p:xfrm>
        <a:graphic>
          <a:graphicData uri="http://schemas.openxmlformats.org/drawingml/2006/table">
            <a:tbl>
              <a:tblPr/>
              <a:tblGrid>
                <a:gridCol w="1655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9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9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9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91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 hình 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 lớp ngoài cùng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 kim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Oxit cao nhất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Hidroxit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khí với hidro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25742" y="623455"/>
            <a:ext cx="2127345" cy="4218710"/>
            <a:chOff x="1537855" y="623455"/>
            <a:chExt cx="2127345" cy="4218710"/>
          </a:xfrm>
        </p:grpSpPr>
        <p:sp>
          <p:nvSpPr>
            <p:cNvPr id="163023" name="Rectangle 207"/>
            <p:cNvSpPr>
              <a:spLocks noChangeArrowheads="1"/>
            </p:cNvSpPr>
            <p:nvPr/>
          </p:nvSpPr>
          <p:spPr bwMode="auto">
            <a:xfrm>
              <a:off x="1537855" y="623455"/>
              <a:ext cx="212734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1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087" name="Rectangle 271"/>
            <p:cNvSpPr>
              <a:spLocks noChangeArrowheads="1"/>
            </p:cNvSpPr>
            <p:nvPr/>
          </p:nvSpPr>
          <p:spPr bwMode="auto">
            <a:xfrm>
              <a:off x="1812175" y="1374370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3099" name="Rectangle 283"/>
            <p:cNvSpPr>
              <a:spLocks noChangeArrowheads="1"/>
            </p:cNvSpPr>
            <p:nvPr/>
          </p:nvSpPr>
          <p:spPr bwMode="auto">
            <a:xfrm>
              <a:off x="1828800" y="2094810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3123" name="Rectangle 307"/>
            <p:cNvSpPr>
              <a:spLocks noChangeArrowheads="1"/>
            </p:cNvSpPr>
            <p:nvPr/>
          </p:nvSpPr>
          <p:spPr bwMode="auto">
            <a:xfrm>
              <a:off x="1812175" y="355923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5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35" name="Rectangle 319"/>
            <p:cNvSpPr>
              <a:spLocks noChangeArrowheads="1"/>
            </p:cNvSpPr>
            <p:nvPr/>
          </p:nvSpPr>
          <p:spPr bwMode="auto">
            <a:xfrm>
              <a:off x="1828800" y="429352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NaOH</a:t>
              </a:r>
              <a:endPara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138" name="Rectangle 322"/>
          <p:cNvSpPr>
            <a:spLocks noChangeArrowheads="1"/>
          </p:cNvSpPr>
          <p:nvPr/>
        </p:nvSpPr>
        <p:spPr bwMode="auto">
          <a:xfrm>
            <a:off x="7315200" y="4310150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171" name="Text Box 355"/>
          <p:cNvSpPr txBox="1">
            <a:spLocks noChangeArrowheads="1"/>
          </p:cNvSpPr>
          <p:nvPr/>
        </p:nvSpPr>
        <p:spPr bwMode="auto">
          <a:xfrm>
            <a:off x="266700" y="5903893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Nếu biết 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Vị Trí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của một nguyên tố trong bảng tuần hoàn, có thể suy ra những 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Tính Chất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hóa học cơ bản nào của nó?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94365" y="609600"/>
            <a:ext cx="2127345" cy="5120640"/>
            <a:chOff x="3394365" y="609600"/>
            <a:chExt cx="2127345" cy="5120640"/>
          </a:xfrm>
        </p:grpSpPr>
        <p:sp>
          <p:nvSpPr>
            <p:cNvPr id="163088" name="Rectangle 272"/>
            <p:cNvSpPr>
              <a:spLocks noChangeArrowheads="1"/>
            </p:cNvSpPr>
            <p:nvPr/>
          </p:nvSpPr>
          <p:spPr bwMode="auto">
            <a:xfrm>
              <a:off x="3689465" y="1378875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00" name="Rectangle 284"/>
            <p:cNvSpPr>
              <a:spLocks noChangeArrowheads="1"/>
            </p:cNvSpPr>
            <p:nvPr/>
          </p:nvSpPr>
          <p:spPr bwMode="auto">
            <a:xfrm>
              <a:off x="3657600" y="2819400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3124" name="Rectangle 308"/>
            <p:cNvSpPr>
              <a:spLocks noChangeArrowheads="1"/>
            </p:cNvSpPr>
            <p:nvPr/>
          </p:nvSpPr>
          <p:spPr bwMode="auto">
            <a:xfrm>
              <a:off x="3657600" y="358278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50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36" name="Rectangle 320"/>
            <p:cNvSpPr>
              <a:spLocks noChangeArrowheads="1"/>
            </p:cNvSpPr>
            <p:nvPr/>
          </p:nvSpPr>
          <p:spPr bwMode="auto">
            <a:xfrm>
              <a:off x="3657600" y="429352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5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5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50" name="Rectangle 334"/>
            <p:cNvSpPr>
              <a:spLocks noChangeArrowheads="1"/>
            </p:cNvSpPr>
            <p:nvPr/>
          </p:nvSpPr>
          <p:spPr bwMode="auto">
            <a:xfrm>
              <a:off x="3689465" y="5181600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50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5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207"/>
            <p:cNvSpPr>
              <a:spLocks noChangeArrowheads="1"/>
            </p:cNvSpPr>
            <p:nvPr/>
          </p:nvSpPr>
          <p:spPr bwMode="auto">
            <a:xfrm>
              <a:off x="3394365" y="609600"/>
              <a:ext cx="2127345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  <a:r>
                <a:rPr lang="en-US" sz="21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1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1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1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100" b="1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1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80705" y="623455"/>
            <a:ext cx="2667000" cy="4932220"/>
            <a:chOff x="4980705" y="623455"/>
            <a:chExt cx="2667000" cy="4932220"/>
          </a:xfrm>
        </p:grpSpPr>
        <p:sp>
          <p:nvSpPr>
            <p:cNvPr id="163089" name="Rectangle 273"/>
            <p:cNvSpPr>
              <a:spLocks noChangeArrowheads="1"/>
            </p:cNvSpPr>
            <p:nvPr/>
          </p:nvSpPr>
          <p:spPr bwMode="auto">
            <a:xfrm>
              <a:off x="5532120" y="1378875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63113" name="Rectangle 297"/>
            <p:cNvSpPr>
              <a:spLocks noChangeArrowheads="1"/>
            </p:cNvSpPr>
            <p:nvPr/>
          </p:nvSpPr>
          <p:spPr bwMode="auto">
            <a:xfrm>
              <a:off x="5545975" y="2830485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3125" name="Rectangle 309"/>
            <p:cNvSpPr>
              <a:spLocks noChangeArrowheads="1"/>
            </p:cNvSpPr>
            <p:nvPr/>
          </p:nvSpPr>
          <p:spPr bwMode="auto">
            <a:xfrm>
              <a:off x="5489175" y="356477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5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5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37" name="Rectangle 321"/>
            <p:cNvSpPr>
              <a:spLocks noChangeArrowheads="1"/>
            </p:cNvSpPr>
            <p:nvPr/>
          </p:nvSpPr>
          <p:spPr bwMode="auto">
            <a:xfrm>
              <a:off x="5486400" y="4310150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5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25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49" name="Rectangle 333"/>
            <p:cNvSpPr>
              <a:spLocks noChangeArrowheads="1"/>
            </p:cNvSpPr>
            <p:nvPr/>
          </p:nvSpPr>
          <p:spPr bwMode="auto">
            <a:xfrm>
              <a:off x="5486400" y="5007035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</a:t>
              </a:r>
              <a:r>
                <a:rPr lang="en-US" sz="25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207"/>
            <p:cNvSpPr>
              <a:spLocks noChangeArrowheads="1"/>
            </p:cNvSpPr>
            <p:nvPr/>
          </p:nvSpPr>
          <p:spPr bwMode="auto">
            <a:xfrm>
              <a:off x="4980705" y="623455"/>
              <a:ext cx="26670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1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1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124447" y="152400"/>
            <a:ext cx="8915400" cy="6096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sz="2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VÀ TÍNH CHẤT CỦA NGUYÊN TỐ</a:t>
            </a:r>
            <a:endParaRPr lang="en-US" sz="2800" b="1" baseline="30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44140" y="623455"/>
            <a:ext cx="2667000" cy="4192385"/>
            <a:chOff x="6844140" y="623455"/>
            <a:chExt cx="2667000" cy="4192385"/>
          </a:xfrm>
        </p:grpSpPr>
        <p:sp>
          <p:nvSpPr>
            <p:cNvPr id="163090" name="Rectangle 274"/>
            <p:cNvSpPr>
              <a:spLocks noChangeArrowheads="1"/>
            </p:cNvSpPr>
            <p:nvPr/>
          </p:nvSpPr>
          <p:spPr bwMode="auto">
            <a:xfrm>
              <a:off x="7376160" y="1381645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114" name="Rectangle 298"/>
            <p:cNvSpPr>
              <a:spLocks noChangeArrowheads="1"/>
            </p:cNvSpPr>
            <p:nvPr/>
          </p:nvSpPr>
          <p:spPr bwMode="auto">
            <a:xfrm>
              <a:off x="7376510" y="2057400"/>
              <a:ext cx="155448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3126" name="Rectangle 310"/>
            <p:cNvSpPr>
              <a:spLocks noChangeArrowheads="1"/>
            </p:cNvSpPr>
            <p:nvPr/>
          </p:nvSpPr>
          <p:spPr bwMode="auto">
            <a:xfrm>
              <a:off x="7331825" y="3617026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207"/>
            <p:cNvSpPr>
              <a:spLocks noChangeArrowheads="1"/>
            </p:cNvSpPr>
            <p:nvPr/>
          </p:nvSpPr>
          <p:spPr bwMode="auto">
            <a:xfrm>
              <a:off x="6844140" y="623455"/>
              <a:ext cx="26670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  <a:r>
                <a:rPr lang="en-US" sz="21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1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1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1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1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10"/>
            <p:cNvSpPr>
              <a:spLocks noChangeArrowheads="1"/>
            </p:cNvSpPr>
            <p:nvPr/>
          </p:nvSpPr>
          <p:spPr bwMode="auto">
            <a:xfrm>
              <a:off x="7376510" y="4267200"/>
              <a:ext cx="164592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lvl="0" algn="ctr" fontAlgn="base"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80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6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"/>
                                        <p:tgtEl>
                                          <p:spTgt spid="1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38" grpId="0"/>
      <p:bldP spid="163171" grpId="0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33"/>
          <p:cNvSpPr>
            <a:spLocks noChangeArrowheads="1"/>
          </p:cNvSpPr>
          <p:nvPr/>
        </p:nvSpPr>
        <p:spPr bwMode="auto">
          <a:xfrm>
            <a:off x="0" y="217714"/>
            <a:ext cx="9144000" cy="6096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kern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kern="0" normalizeH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HỆ GIỮA VỊ TRÍ VÀ TÍNH CHẤT CỦA NGUYÊN TỐ</a:t>
            </a:r>
            <a:endParaRPr kumimoji="0" lang="en-US" sz="2800" b="1" i="0" u="none" strike="noStrike" kern="0" normalizeH="0" baseline="3000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38400" y="1447800"/>
            <a:ext cx="4648200" cy="1323975"/>
          </a:xfrm>
          <a:prstGeom prst="rect">
            <a:avLst/>
          </a:prstGeom>
          <a:noFill/>
          <a:ln w="9525">
            <a:solidFill>
              <a:srgbClr val="BABD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Vị trí của một nguyên tố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trong bảng tuần hoàn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2819400"/>
            <a:ext cx="2189163" cy="2803525"/>
            <a:chOff x="304800" y="2819400"/>
            <a:chExt cx="2189163" cy="2803525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04800" y="3376613"/>
              <a:ext cx="990600" cy="2246312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Tính kim loại, phi kim</a:t>
              </a: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990600" y="2819400"/>
              <a:ext cx="1503363" cy="48101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0200" y="2995613"/>
            <a:ext cx="1981200" cy="3059112"/>
            <a:chOff x="1600200" y="2995613"/>
            <a:chExt cx="1981200" cy="3059112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600200" y="3376613"/>
              <a:ext cx="990600" cy="2678112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Hóa trị cao nhất với oxi</a:t>
              </a: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2438400" y="2995613"/>
              <a:ext cx="1143000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2995613"/>
            <a:ext cx="1295400" cy="2679700"/>
            <a:chOff x="2971800" y="2995613"/>
            <a:chExt cx="1295400" cy="2679700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1066800" cy="2246313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latin typeface="Times New Roman" pitchFamily="18" charset="0"/>
                </a:rPr>
                <a:t>Công thức oxit cao nhất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3810000" y="2995613"/>
              <a:ext cx="457200" cy="228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1000" y="2995613"/>
            <a:ext cx="1295400" cy="3059112"/>
            <a:chOff x="4191000" y="2995613"/>
            <a:chExt cx="1295400" cy="3059112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191000" y="3376613"/>
              <a:ext cx="1295400" cy="2678112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latin typeface="Times New Roman" pitchFamily="18" charset="0"/>
                </a:rPr>
                <a:t>Hóa trị trong hợp chất khí với hiđro</a:t>
              </a: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800600" y="2995613"/>
              <a:ext cx="0" cy="228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995613"/>
            <a:ext cx="1828800" cy="3059112"/>
            <a:chOff x="5181600" y="2995613"/>
            <a:chExt cx="1828800" cy="3059112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5715000" y="3376613"/>
              <a:ext cx="1295400" cy="2678112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latin typeface="Times New Roman" pitchFamily="18" charset="0"/>
                </a:rPr>
                <a:t>Công thức hợp chất khí với hiđro</a:t>
              </a: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5181600" y="2995613"/>
              <a:ext cx="990600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10400" y="2806700"/>
            <a:ext cx="1981200" cy="3060700"/>
            <a:chOff x="7010400" y="2806700"/>
            <a:chExt cx="1981200" cy="3060700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7239000" y="3375025"/>
              <a:ext cx="1752600" cy="2492375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CC"/>
                  </a:solidFill>
                  <a:latin typeface="Times New Roman" pitchFamily="18" charset="0"/>
                </a:rPr>
                <a:t>Công thức của hiđroxit và tính axit hay bazơ của chúng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7010400" y="2806700"/>
              <a:ext cx="990600" cy="41751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2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447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Câu 1:</a:t>
            </a:r>
            <a:r>
              <a:rPr lang="en-US" sz="3200"/>
              <a:t> Phot pho có số hiệu nguyên tử là 15. Photpho là kim loại, phi kim hay khí hiếm? Vì sao</a:t>
            </a:r>
            <a:r>
              <a:rPr lang="en-US" sz="3200" smtClean="0"/>
              <a:t>? Công thức hidroxit? Tính axit hay bazơ?</a:t>
            </a:r>
            <a:endParaRPr lang="vi-VN" sz="3200"/>
          </a:p>
        </p:txBody>
      </p:sp>
      <p:sp>
        <p:nvSpPr>
          <p:cNvPr id="6" name="Rectangle 5"/>
          <p:cNvSpPr/>
          <p:nvPr/>
        </p:nvSpPr>
        <p:spPr>
          <a:xfrm>
            <a:off x="304800" y="6234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 SÁNH TÍNH CHẤT HÓA HỌC CỦA MỘT NGUYÊN TỐ VỚI CÁC NGUYÊN TỐ LÂN CẬN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766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P (Z=15) 1s</a:t>
            </a:r>
            <a:r>
              <a:rPr lang="en-US" sz="3200" baseline="30000" smtClean="0"/>
              <a:t>2</a:t>
            </a:r>
            <a:r>
              <a:rPr lang="en-US" sz="3200" smtClean="0"/>
              <a:t>2s</a:t>
            </a:r>
            <a:r>
              <a:rPr lang="en-US" sz="3200" baseline="30000" smtClean="0"/>
              <a:t>2</a:t>
            </a:r>
            <a:r>
              <a:rPr lang="en-US" sz="3200" smtClean="0"/>
              <a:t>2p</a:t>
            </a:r>
            <a:r>
              <a:rPr lang="en-US" sz="3200" baseline="30000" smtClean="0"/>
              <a:t>6</a:t>
            </a:r>
            <a:r>
              <a:rPr lang="en-US" sz="3200" smtClean="0">
                <a:solidFill>
                  <a:srgbClr val="C00000"/>
                </a:solidFill>
              </a:rPr>
              <a:t>3s</a:t>
            </a:r>
            <a:r>
              <a:rPr lang="en-US" sz="3200" baseline="30000" smtClean="0">
                <a:solidFill>
                  <a:srgbClr val="C00000"/>
                </a:solidFill>
              </a:rPr>
              <a:t>2</a:t>
            </a:r>
            <a:r>
              <a:rPr lang="en-US" sz="3200" smtClean="0">
                <a:solidFill>
                  <a:srgbClr val="C00000"/>
                </a:solidFill>
              </a:rPr>
              <a:t>3p</a:t>
            </a:r>
            <a:r>
              <a:rPr lang="en-US" sz="3200" baseline="30000" smtClean="0">
                <a:solidFill>
                  <a:srgbClr val="C00000"/>
                </a:solidFill>
              </a:rPr>
              <a:t>3</a:t>
            </a:r>
          </a:p>
          <a:p>
            <a:r>
              <a:rPr lang="en-US" sz="3200" smtClean="0"/>
              <a:t>+ Là phi kim vì có 5 e ở LNC</a:t>
            </a:r>
          </a:p>
          <a:p>
            <a:r>
              <a:rPr lang="en-US" sz="3200" smtClean="0"/>
              <a:t>+ Công </a:t>
            </a:r>
            <a:r>
              <a:rPr lang="en-US" sz="3200"/>
              <a:t>thức </a:t>
            </a:r>
            <a:r>
              <a:rPr lang="en-US" sz="3200" smtClean="0"/>
              <a:t>hidroxit: H</a:t>
            </a:r>
            <a:r>
              <a:rPr lang="en-US" sz="3200" baseline="-25000" smtClean="0"/>
              <a:t>3</a:t>
            </a:r>
            <a:r>
              <a:rPr lang="en-US" sz="3200" smtClean="0"/>
              <a:t>PO</a:t>
            </a:r>
            <a:r>
              <a:rPr lang="en-US" sz="3200" baseline="-25000" smtClean="0"/>
              <a:t>4</a:t>
            </a:r>
          </a:p>
          <a:p>
            <a:r>
              <a:rPr lang="en-US" sz="3200" smtClean="0"/>
              <a:t>+  </a:t>
            </a:r>
            <a:r>
              <a:rPr lang="en-US" sz="3200"/>
              <a:t>Tính </a:t>
            </a:r>
            <a:r>
              <a:rPr lang="en-US" sz="3200" smtClean="0"/>
              <a:t>axit trung bình.</a:t>
            </a:r>
            <a:endParaRPr lang="vi-VN" sz="3200"/>
          </a:p>
          <a:p>
            <a:endParaRPr lang="en-US" sz="3200" smtClean="0"/>
          </a:p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6279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234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 SÁNH TÍNH CHẤT HÓA HỌC CỦA MỘT NGUYÊN TỐ VỚI CÁC NGUYÊN TỐ LÂN CẬN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-10286" y="1143000"/>
            <a:ext cx="9164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So sánh tính chất hóa học của P(Z=15) với các nguyên tố:  Si (Z=14); S (Z=16); N (Z=7) và As (Z=33) </a:t>
            </a:r>
          </a:p>
        </p:txBody>
      </p:sp>
      <p:graphicFrame>
        <p:nvGraphicFramePr>
          <p:cNvPr id="1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162"/>
              </p:ext>
            </p:extLst>
          </p:nvPr>
        </p:nvGraphicFramePr>
        <p:xfrm>
          <a:off x="4495800" y="2362200"/>
          <a:ext cx="3985951" cy="3803469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7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9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6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.....</a:t>
                      </a:r>
                    </a:p>
                  </a:txBody>
                  <a:tcPr marL="110574" marR="110574" marT="55287" marB="552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9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110574" marR="110574" marT="55287" marB="552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6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110574" marR="110574" marT="55287" marB="552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110574" marR="110574" marT="55287" marB="55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4481060" y="3581400"/>
            <a:ext cx="1691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CK3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748250" y="2357735"/>
            <a:ext cx="187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 VA</a:t>
            </a: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4495800" y="4919750"/>
            <a:ext cx="4023360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H="1">
            <a:off x="7162800" y="2371899"/>
            <a:ext cx="0" cy="384048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 rot="5400000">
            <a:off x="6246167" y="3960167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 PK giảm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170645" y="4948535"/>
            <a:ext cx="2601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 PK tăng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31761" y="2214563"/>
            <a:ext cx="217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Tính phi kim: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2895600" y="22083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3241675" y="22098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570162" y="2220913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3581400" y="22098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1990725" y="2214563"/>
            <a:ext cx="60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2878137" y="283527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3224212" y="280352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599962" y="282892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2552700" y="2792413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1990725" y="280895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47" name="Text Box 57"/>
          <p:cNvSpPr txBox="1">
            <a:spLocks noChangeArrowheads="1"/>
          </p:cNvSpPr>
          <p:nvPr/>
        </p:nvSpPr>
        <p:spPr bwMode="auto">
          <a:xfrm>
            <a:off x="304800" y="3810000"/>
            <a:ext cx="3962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P có tính phi kim yếu hơn N và S, hiđroxit tương ứng H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có tính axit yếu hơn HNO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và H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685800" y="1371600"/>
            <a:ext cx="7200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>
            <a:off x="838200" y="3124200"/>
            <a:ext cx="7467600" cy="2819400"/>
          </a:xfrm>
          <a:prstGeom prst="cloudCallout">
            <a:avLst>
              <a:gd name="adj1" fmla="val 53241"/>
              <a:gd name="adj2" fmla="val 5934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kumimoji="0" lang="en-US" sz="2700" b="1" i="0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52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 SÁNH TÍNH CHẤT HÓA HỌC CỦA MỘT NGUYÊN TỐ VỚI CÁC NGUYÊN TỐ LÂN CẬN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PHUONG NGOC\Desktop\cu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325" y="3962400"/>
            <a:ext cx="2039389" cy="2359425"/>
          </a:xfrm>
          <a:prstGeom prst="rect">
            <a:avLst/>
          </a:prstGeom>
          <a:noFill/>
        </p:spPr>
      </p:pic>
      <p:sp>
        <p:nvSpPr>
          <p:cNvPr id="6964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182875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2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93975" y="6265025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396" name="Oval 23"/>
          <p:cNvSpPr>
            <a:spLocks noChangeArrowheads="1"/>
          </p:cNvSpPr>
          <p:nvPr/>
        </p:nvSpPr>
        <p:spPr bwMode="auto">
          <a:xfrm>
            <a:off x="3810000" y="2590800"/>
            <a:ext cx="1219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9651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5525" y="6248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030" name="Picture 6" descr="C:\Users\PHUONG NGOC\Desktop\images (1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95398" y="762000"/>
            <a:ext cx="1819176" cy="248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C:\Users\PHUONG NGOC\Desktop\1-7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1219200" y="3962400"/>
            <a:ext cx="2076450" cy="2286000"/>
          </a:xfrm>
          <a:prstGeom prst="rect">
            <a:avLst/>
          </a:prstGeom>
          <a:noFill/>
        </p:spPr>
      </p:pic>
      <p:pic>
        <p:nvPicPr>
          <p:cNvPr id="1032" name="Picture 8" descr="C:\Users\PHUONG NGOC\Desktop\alfred-nobel_5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728750"/>
            <a:ext cx="1954875" cy="2514600"/>
          </a:xfrm>
          <a:prstGeom prst="rect">
            <a:avLst/>
          </a:prstGeom>
          <a:noFill/>
        </p:spPr>
      </p:pic>
      <p:sp>
        <p:nvSpPr>
          <p:cNvPr id="69650" name="Text Box 1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681750" y="3200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9649" name="Text Box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317685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2" grpId="0"/>
      <p:bldP spid="69651" grpId="0"/>
      <p:bldP spid="69650" grpId="0"/>
      <p:bldP spid="696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685800" y="2376488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thuộc chu kì 3 nhóm VA.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581400" y="33670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4703625" y="338371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4775" name="Oval 23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4776" name="Oval 24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4779" name="Oval 27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4512425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6" name="Picture 2" descr="C:\Users\PHUONG NGOC\Desktop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023" y="195350"/>
            <a:ext cx="1216152" cy="121054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495500" y="1600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2" grpId="0"/>
      <p:bldP spid="74773" grpId="0"/>
      <p:bldP spid="74774" grpId="0"/>
      <p:bldP spid="74775" grpId="0" animBg="1"/>
      <p:bldP spid="74776" grpId="0" animBg="1"/>
      <p:bldP spid="74777" grpId="0" animBg="1"/>
      <p:bldP spid="74778" grpId="0" animBg="1"/>
      <p:bldP spid="74779" grpId="0" animBg="1"/>
      <p:bldP spid="74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5272"/>
            <a:ext cx="9144000" cy="1061829"/>
          </a:xfrm>
          <a:prstGeom prst="rect">
            <a:avLst/>
          </a:prstGeom>
          <a:gradFill flip="none" rotWithShape="1">
            <a:gsLst>
              <a:gs pos="39000">
                <a:srgbClr val="FFFF00">
                  <a:alpha val="3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anchor="ctr">
            <a:spAutoFit/>
          </a:bodyPr>
          <a:lstStyle/>
          <a:p>
            <a:pPr marL="484188" indent="-484188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 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10. </a:t>
            </a:r>
            <a:r>
              <a:rPr lang="en-US" sz="27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CỦA </a:t>
            </a:r>
            <a:r>
              <a:rPr lang="en-US" sz="27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BẢNG </a:t>
            </a:r>
            <a:endParaRPr lang="en-US" sz="2700" b="1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84188" indent="-484188">
              <a:defRPr/>
            </a:pPr>
            <a:r>
              <a:rPr lang="en-US" sz="27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TUẦN </a:t>
            </a:r>
            <a:r>
              <a:rPr lang="en-US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 </a:t>
            </a:r>
            <a:r>
              <a:rPr lang="en-US" sz="27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 </a:t>
            </a:r>
            <a:r>
              <a:rPr lang="en-US" sz="27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 </a:t>
            </a:r>
            <a:r>
              <a:rPr lang="en-US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 HÓA HỌC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3900" y="1828800"/>
            <a:ext cx="7734300" cy="4953000"/>
            <a:chOff x="304800" y="1140069"/>
            <a:chExt cx="8534400" cy="56417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353" t="6579" r="13558" b="1316"/>
            <a:stretch>
              <a:fillRect/>
            </a:stretch>
          </p:blipFill>
          <p:spPr bwMode="auto">
            <a:xfrm>
              <a:off x="304800" y="1140069"/>
              <a:ext cx="8534400" cy="564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133600" y="6589412"/>
              <a:ext cx="2667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 descr="C:\Users\PHUONG NGOC\Desktop\images (1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24824" y="0"/>
            <a:ext cx="1819176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00100" y="2300287"/>
            <a:ext cx="7543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1 chu kì, theo chiều tăng của điện tích hạt nhân, tính phi kim của các nguyên tố ................, đồng thời tính kim loại của chúng ..............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“...”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619500" y="47386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628900" y="5272087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mạnh dần, yếu dần 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33400" y="3495937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09600" y="3062287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PHUONG NGOC\Desktop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223" y="211975"/>
            <a:ext cx="1216152" cy="121054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33800" y="1600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/>
      <p:bldP spid="768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19100" y="2286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và B là hai nguyên tố thuộc nhóm VIIA (Z</a:t>
            </a:r>
            <a:r>
              <a:rPr 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&lt;Z</a:t>
            </a:r>
            <a:r>
              <a:rPr 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). So sánh tính phi kim của A và B?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619500" y="3352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5720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52600" y="403225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phi kim của A mạnh hơn B</a:t>
            </a:r>
          </a:p>
        </p:txBody>
      </p:sp>
      <p:pic>
        <p:nvPicPr>
          <p:cNvPr id="23" name="Picture 2" descr="C:\Users\PHUONG NGOC\Desktop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898" y="211975"/>
            <a:ext cx="1216152" cy="121054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6002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0" y="3824287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42900" y="2057400"/>
            <a:ext cx="8458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lớp electron ngoài cùng của nguyên tử nguyên tố X là 3p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X thuộc nhóm nào trong bảng tuần hoàn?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9275" y="3770722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43300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" name="Picture 16" descr="C:\Users\PHUONG NGOC\Desktop\0010_87_52b2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24200" y="171800"/>
            <a:ext cx="139515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1" grpId="0"/>
      <p:bldP spid="78852" grpId="0"/>
      <p:bldP spid="78854" grpId="0" animBg="1"/>
      <p:bldP spid="78855" grpId="0" animBg="1"/>
      <p:bldP spid="78856" grpId="0" animBg="1"/>
      <p:bldP spid="78857" grpId="0" animBg="1"/>
      <p:bldP spid="78858" grpId="0" animBg="1"/>
      <p:bldP spid="788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8153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thuộc nhóm IIA.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oxit cao nhất của X có dạng như thế nào?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619500" y="375443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433887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25975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" name="Picture 16" descr="C:\Users\PHUONG NGOC\Desktop\0010_87_52b2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24200" y="171800"/>
            <a:ext cx="139515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619500" y="383063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752600" y="4510087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kim loại của X mạnh hơn Y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7467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và Y là hai nguyên tố thuộc cùng chu kì (Z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&lt;Z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So sánh tính kim loại của X và Y?</a:t>
            </a:r>
          </a:p>
        </p:txBody>
      </p:sp>
      <p:sp>
        <p:nvSpPr>
          <p:cNvPr id="16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25975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" name="Picture 16" descr="C:\Users\PHUONG NGOC\Desktop\0010_87_52b2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4200" y="171800"/>
            <a:ext cx="139515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516575" y="152400"/>
            <a:ext cx="1219200" cy="12192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  <p:bldP spid="80908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619500" y="451643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52600" y="5195887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dần, mạnh dần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066800" y="2001837"/>
            <a:ext cx="7543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1 nhóm A, theo chiều tăng của điện tích hạt nhân, tính phi kim của các nguyên tố ............., đồng thời tính kim loại của chúng ..................</a:t>
            </a:r>
          </a:p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trong dấu “...” lần lượt là: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940725" y="3217025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dần 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143000" y="2793075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dần</a:t>
            </a:r>
          </a:p>
        </p:txBody>
      </p:sp>
      <p:pic>
        <p:nvPicPr>
          <p:cNvPr id="18" name="Picture 4" descr="C:\Users\PHUONG NGOC\Desktop\295201104242233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17975" y="78974"/>
            <a:ext cx="1633450" cy="13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43300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32" grpId="0"/>
      <p:bldP spid="81933" grpId="0"/>
      <p:bldP spid="8193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619500" y="4038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52600" y="471805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26, chu kì 4, nhóm VIIIB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933450" y="1905000"/>
            <a:ext cx="72771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của nguyên tố Y có cấu hình electron là 1s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Xác định vị trí của Y (ô, chu kì, nhóm) trong bảng tuần hoàn? </a:t>
            </a:r>
          </a:p>
        </p:txBody>
      </p:sp>
      <p:pic>
        <p:nvPicPr>
          <p:cNvPr id="24" name="Picture 4" descr="C:\Users\PHUONG NGOC\Desktop\295201104242233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1475" y="78974"/>
            <a:ext cx="1633450" cy="13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43300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3286300" y="152400"/>
            <a:ext cx="1219200" cy="12192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5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C:\Users\PHUONG NGOC\Desktop\295201104242233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17975" y="78974"/>
            <a:ext cx="1633450" cy="13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619500" y="4038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52600" y="471805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M(OH)</a:t>
            </a:r>
            <a:r>
              <a:rPr 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90550" y="2209800"/>
            <a:ext cx="7962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của nguyên tố  M có 12 electron ở lớp vỏ. Công thức hiđroxit của M có dạng như thế nào?</a:t>
            </a:r>
          </a:p>
        </p:txBody>
      </p:sp>
      <p:sp>
        <p:nvSpPr>
          <p:cNvPr id="16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543300" y="14478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3352800" y="152400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397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895350" y="2209800"/>
            <a:ext cx="7715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 X có công thức oxit cao nhất là X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619500" y="4800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52600" y="5392737"/>
            <a:ext cx="5638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thuộc nhóm IIIA,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VIA. 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16" name="Picture 3" descr="C:\Users\PHUONG NGOC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43350" y="178725"/>
            <a:ext cx="1216152" cy="1221581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3543300" y="1524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  <p:bldP spid="84995" grpId="0"/>
      <p:bldP spid="84996" grpId="0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28650" y="1905000"/>
            <a:ext cx="78867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và Y là 2 nguyên tố thuộc cùng chu kì 3,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ở nhóm IIA, Y ở nhóm VA.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Hiđroxit của nguyên tố nào có tính bazơ mạnh hơn?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555142" y="4038600"/>
            <a:ext cx="20337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62100" y="4641850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Hiđroxit của X có tính bazơ mạnh hơn  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23" name="Picture 3" descr="C:\Users\PHUONG NGOC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50275" y="178725"/>
            <a:ext cx="1216152" cy="1221581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543300" y="1524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43" grpId="0"/>
      <p:bldP spid="8704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838659" y="2106924"/>
            <a:ext cx="7543341" cy="1245876"/>
            <a:chOff x="87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87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286" y="1295"/>
                <a:ext cx="175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1834" y="1115"/>
              <a:ext cx="292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Quan hệ giữa vị trí nguyên tố và cấu tạo  nguyên tử của nó</a:t>
              </a: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914401" y="3393825"/>
            <a:ext cx="7467599" cy="1330575"/>
            <a:chOff x="912" y="2100"/>
            <a:chExt cx="3984" cy="974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162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257" y="2304"/>
                <a:ext cx="235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II</a:t>
                </a: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832" y="2148"/>
              <a:ext cx="292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Quan hệ giữa vị trí và tính chất nguyên tố</a:t>
              </a: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914401" y="4800600"/>
            <a:ext cx="7467599" cy="2286000"/>
            <a:chOff x="912" y="2016"/>
            <a:chExt cx="3984" cy="1146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2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gray">
              <a:xfrm>
                <a:off x="1229" y="2304"/>
                <a:ext cx="291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III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Text Box 16"/>
            <p:cNvSpPr txBox="1">
              <a:spLocks noChangeArrowheads="1"/>
            </p:cNvSpPr>
            <p:nvPr/>
          </p:nvSpPr>
          <p:spPr bwMode="gray">
            <a:xfrm>
              <a:off x="1832" y="2148"/>
              <a:ext cx="2928" cy="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So sánh tính chất hóa học của một nguyên tố với các nguyên tố lân cận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1892826"/>
          </a:xfrm>
          <a:prstGeom prst="rect">
            <a:avLst/>
          </a:prstGeom>
          <a:gradFill flip="none" rotWithShape="1">
            <a:gsLst>
              <a:gs pos="39000">
                <a:srgbClr val="FFFF00">
                  <a:alpha val="3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anchor="ctr">
            <a:spAutoFit/>
          </a:bodyPr>
          <a:lstStyle/>
          <a:p>
            <a:pPr marL="484188" indent="-484188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 16 - Bài 10</a:t>
            </a:r>
          </a:p>
          <a:p>
            <a:pPr marL="484188" indent="-484188" algn="ctr">
              <a:lnSpc>
                <a:spcPct val="150000"/>
              </a:lnSpc>
              <a:defRPr/>
            </a:pPr>
            <a:r>
              <a:rPr lang="en-US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</a:t>
            </a:r>
          </a:p>
          <a:p>
            <a:pPr marL="484188" indent="-484188" algn="ctr">
              <a:lnSpc>
                <a:spcPct val="150000"/>
              </a:lnSpc>
              <a:defRPr/>
            </a:pPr>
            <a:r>
              <a:rPr lang="en-US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 BẢNG TUẦN HOÀN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39681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619500" y="4022744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752600" y="4702194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800100" y="1981200"/>
            <a:ext cx="75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M ở chu kì 2 nhóm IA.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cấu hình electron nguyên tử của M?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495800" y="152400"/>
            <a:ext cx="1219200" cy="1219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23" name="Picture 3" descr="C:\Users\PHUONG NGOC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43350" y="178725"/>
            <a:ext cx="1216152" cy="1221581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43300" y="1524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7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152400"/>
            <a:ext cx="70294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cation 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anion 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nào sau đây đúng?</a:t>
            </a:r>
          </a:p>
        </p:txBody>
      </p:sp>
      <p:sp>
        <p:nvSpPr>
          <p:cNvPr id="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28183" y="2133600"/>
            <a:ext cx="731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20775" y="34036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35591" y="2779713"/>
            <a:ext cx="731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3976688"/>
            <a:ext cx="731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63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Oval 64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66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3505200" y="4724400"/>
            <a:ext cx="1143000" cy="1643748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8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1238" y="4468587"/>
            <a:ext cx="1442362" cy="2133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914400" y="3351349"/>
            <a:ext cx="650421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52450" y="381000"/>
            <a:ext cx="8039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6: </a:t>
            </a:r>
          </a:p>
          <a:p>
            <a:pPr algn="just">
              <a:spcBef>
                <a:spcPct val="50000"/>
              </a:spcBef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tạo với hiđro hợp chất có dạng XH</a:t>
            </a:r>
            <a:r>
              <a:rPr lang="en-US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Oxit cao nhất của nó chứa 53,3% oxi về khối lượng. X là: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5600" y="2209800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1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95875" y="2209800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24675" y="2209800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Oval 63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22" name="Oval 64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pic>
        <p:nvPicPr>
          <p:cNvPr id="27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0238" y="3211290"/>
            <a:ext cx="1442362" cy="2121120"/>
          </a:xfrm>
          <a:prstGeom prst="rect">
            <a:avLst/>
          </a:prstGeom>
          <a:noFill/>
        </p:spPr>
      </p:pic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  <p:sp>
        <p:nvSpPr>
          <p:cNvPr id="16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28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30" name="Oval 68"/>
          <p:cNvSpPr>
            <a:spLocks noChangeArrowheads="1"/>
          </p:cNvSpPr>
          <p:nvPr/>
        </p:nvSpPr>
        <p:spPr bwMode="auto">
          <a:xfrm>
            <a:off x="3124200" y="3429000"/>
            <a:ext cx="1143000" cy="16437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2" name="Oval 1"/>
          <p:cNvSpPr/>
          <p:nvPr/>
        </p:nvSpPr>
        <p:spPr>
          <a:xfrm>
            <a:off x="2781300" y="2170611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4" grpId="0" animBg="1"/>
      <p:bldP spid="14" grpId="1" animBg="1"/>
      <p:bldP spid="16" grpId="0" animBg="1"/>
      <p:bldP spid="1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7: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A thuộc chu kỳ 2 nhóm IIIA, B thuộc chu kỳ 3 nhóm IIIA, C thuộc chu kỳ 3 nhóm IIA, D thuộc chu kỳ 4 nhóm IIA.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66"/>
                </a:solidFill>
              </a:rPr>
              <a:t> </a:t>
            </a:r>
          </a:p>
        </p:txBody>
      </p:sp>
      <p:sp>
        <p:nvSpPr>
          <p:cNvPr id="2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&gt; C &gt; B &gt; A</a:t>
            </a:r>
          </a:p>
        </p:txBody>
      </p:sp>
      <p:sp>
        <p:nvSpPr>
          <p:cNvPr id="24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&gt; B &gt; C &gt; D</a:t>
            </a:r>
          </a:p>
        </p:txBody>
      </p:sp>
      <p:sp>
        <p:nvSpPr>
          <p:cNvPr id="25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&gt; D &gt; B &gt; C</a:t>
            </a:r>
          </a:p>
        </p:txBody>
      </p:sp>
      <p:sp>
        <p:nvSpPr>
          <p:cNvPr id="26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600" y="51958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&gt; C &gt; D &gt; A</a:t>
            </a:r>
          </a:p>
        </p:txBody>
      </p:sp>
      <p:graphicFrame>
        <p:nvGraphicFramePr>
          <p:cNvPr id="28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82871538"/>
              </p:ext>
            </p:extLst>
          </p:nvPr>
        </p:nvGraphicFramePr>
        <p:xfrm>
          <a:off x="4876800" y="2971800"/>
          <a:ext cx="3805238" cy="3124201"/>
        </p:xfrm>
        <a:graphic>
          <a:graphicData uri="http://schemas.openxmlformats.org/drawingml/2006/table">
            <a:tbl>
              <a:tblPr/>
              <a:tblGrid>
                <a:gridCol w="760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48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9" name="AutoShape 50"/>
          <p:cNvCxnSpPr>
            <a:cxnSpLocks noChangeShapeType="1"/>
          </p:cNvCxnSpPr>
          <p:nvPr/>
        </p:nvCxnSpPr>
        <p:spPr bwMode="auto">
          <a:xfrm rot="5400000" flipH="1" flipV="1">
            <a:off x="5753101" y="4305299"/>
            <a:ext cx="1981200" cy="838202"/>
          </a:xfrm>
          <a:prstGeom prst="bentConnector3">
            <a:avLst>
              <a:gd name="adj1" fmla="val 44965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" name="Oval 63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Oval 64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l 65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Oval 66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Oval 67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Oval 68"/>
          <p:cNvSpPr>
            <a:spLocks noChangeArrowheads="1"/>
          </p:cNvSpPr>
          <p:nvPr/>
        </p:nvSpPr>
        <p:spPr bwMode="auto">
          <a:xfrm>
            <a:off x="3505200" y="4604652"/>
            <a:ext cx="1143000" cy="16437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6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787" y="2587593"/>
            <a:ext cx="1371600" cy="201705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550817" y="3356026"/>
            <a:ext cx="627017" cy="6128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353" r="13558"/>
          <a:stretch>
            <a:fillRect/>
          </a:stretch>
        </p:blipFill>
        <p:spPr bwMode="auto">
          <a:xfrm>
            <a:off x="609600" y="381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057400" y="6172200"/>
            <a:ext cx="289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PHUONG NGOC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21574"/>
            <a:ext cx="1602922" cy="225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23950" y="1099673"/>
            <a:ext cx="72580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tố X có số thứ tự là 11 thuộc chu kì 3, nhóm IA.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electron, số proton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của nguyên tử nguyên tố X là?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11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1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3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00200" y="2797631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5650468"/>
            <a:ext cx="4911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thứ tự của nguyên tố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5648980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e, số p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00150" y="1175873"/>
            <a:ext cx="66484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tố X có số thứ tự là 11 thuộc chu kì 3, nhóm IA. Số lớp electron của nguyên tử nguyên tố X là?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11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3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2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1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00200" y="4016831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5650468"/>
            <a:ext cx="421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thứ tự của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→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81484" y="5725180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lớp e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1099673"/>
            <a:ext cx="76390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tố X có số thứ tự là 11 thuộc chu kì 3, nhóm IA. Số electron lớp ngoài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(LNC) của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tử nguyên tố X là?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3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1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4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39711" y="3389313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5650468"/>
            <a:ext cx="4453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thứ tự của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A →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7968" y="5638800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e LNC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660" y="1219200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Vị trí của một nguyên tố trong bảng tuần hoàn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575" y="2243510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Số thứ tự của nguyên tố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chu kì</a:t>
            </a:r>
          </a:p>
          <a:p>
            <a:pPr algn="just">
              <a:lnSpc>
                <a:spcPct val="200000"/>
              </a:lnSpc>
            </a:pP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thứ tự của nhóm 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76800" y="2256573"/>
            <a:ext cx="4206240" cy="2560320"/>
          </a:xfrm>
          <a:prstGeom prst="rect">
            <a:avLst/>
          </a:prstGeom>
          <a:solidFill>
            <a:srgbClr val="DAF4F4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proton, số electron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lớp electron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 - Số electron </a:t>
            </a:r>
            <a:r>
              <a:rPr lang="en-US" sz="26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LNC</a:t>
            </a:r>
            <a:endParaRPr lang="en-US" sz="2600" b="1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2775" y="2819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267200" y="3581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270900" y="4343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2375" y="1228962"/>
            <a:ext cx="4206240" cy="10058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Cấu tạo nguyên tử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23950" y="1769138"/>
            <a:ext cx="771525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tử Y có cấu hình electron là 1s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Y ở ô thứ mấy trong bảng HTTH? 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6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8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7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9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1600200" y="4586288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9200" y="5650468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→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5648980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thứ tự của nguyên tố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52550" y="1175873"/>
            <a:ext cx="664845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Nguyên tử Y có cấu hình electron là 1s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Y ở chu kì mấy trong bảng HTTH? 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21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1</a:t>
            </a: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58055" y="4013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39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3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4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4800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638" y="2873831"/>
            <a:ext cx="1442361" cy="212111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1600200" y="3962400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9200" y="5650468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số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e →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2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 HỆ GIỮA VỊ TRÍ NGUYÊN TỐ VÀ CẤU TẠO NGUYÊN TỬ CỦA NÓ</a:t>
            </a:r>
            <a:endParaRPr lang="en-US" sz="28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5638800"/>
            <a:ext cx="330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tự của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2045</Words>
  <Application>Microsoft Office PowerPoint</Application>
  <PresentationFormat>On-screen Show (4:3)</PresentationFormat>
  <Paragraphs>417</Paragraphs>
  <Slides>34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 NGOC</dc:creator>
  <cp:lastModifiedBy>A</cp:lastModifiedBy>
  <cp:revision>171</cp:revision>
  <dcterms:created xsi:type="dcterms:W3CDTF">2012-10-14T00:58:20Z</dcterms:created>
  <dcterms:modified xsi:type="dcterms:W3CDTF">2019-01-23T13:27:38Z</dcterms:modified>
</cp:coreProperties>
</file>