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3" r:id="rId3"/>
    <p:sldId id="347" r:id="rId4"/>
    <p:sldId id="325" r:id="rId5"/>
    <p:sldId id="258" r:id="rId6"/>
    <p:sldId id="341" r:id="rId7"/>
    <p:sldId id="261" r:id="rId8"/>
    <p:sldId id="323" r:id="rId9"/>
    <p:sldId id="346" r:id="rId10"/>
    <p:sldId id="349" r:id="rId11"/>
    <p:sldId id="350" r:id="rId12"/>
    <p:sldId id="351" r:id="rId13"/>
    <p:sldId id="353" r:id="rId14"/>
    <p:sldId id="352" r:id="rId15"/>
    <p:sldId id="345" r:id="rId16"/>
    <p:sldId id="326" r:id="rId17"/>
    <p:sldId id="355" r:id="rId18"/>
    <p:sldId id="356" r:id="rId19"/>
    <p:sldId id="35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8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AA61F-A0E9-46CF-85D7-EC98BA7D6A7B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3AB83-6AF1-434A-BA95-5B5CE2585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3AB83-6AF1-434A-BA95-5B5CE2585D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4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8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9C33A2-544F-484E-9875-A7C874E27C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6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15EA5-66D2-441A-991A-BE61451CE82E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55B8-26C3-406C-98A1-A79BF01DC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media10.m4a"/><Relationship Id="rId7" Type="http://schemas.openxmlformats.org/officeDocument/2006/relationships/image" Target="../media/image21.wmf"/><Relationship Id="rId2" Type="http://schemas.microsoft.com/office/2007/relationships/media" Target="../media/media10.m4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2.png"/><Relationship Id="rId5" Type="http://schemas.openxmlformats.org/officeDocument/2006/relationships/image" Target="../media/image3.jpg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media11.m4a"/><Relationship Id="rId7" Type="http://schemas.openxmlformats.org/officeDocument/2006/relationships/image" Target="../media/image23.wmf"/><Relationship Id="rId12" Type="http://schemas.openxmlformats.org/officeDocument/2006/relationships/image" Target="../media/image26.png"/><Relationship Id="rId2" Type="http://schemas.microsoft.com/office/2007/relationships/media" Target="../media/media11.m4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5.wmf"/><Relationship Id="rId5" Type="http://schemas.openxmlformats.org/officeDocument/2006/relationships/image" Target="../media/image3.jpg"/><Relationship Id="rId10" Type="http://schemas.openxmlformats.org/officeDocument/2006/relationships/oleObject" Target="../embeddings/oleObject1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audio" Target="../media/media12.m4a"/><Relationship Id="rId7" Type="http://schemas.openxmlformats.org/officeDocument/2006/relationships/image" Target="../media/image27.wmf"/><Relationship Id="rId2" Type="http://schemas.microsoft.com/office/2007/relationships/media" Target="../media/media12.m4a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jp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3.jpeg"/><Relationship Id="rId3" Type="http://schemas.openxmlformats.org/officeDocument/2006/relationships/audio" Target="../media/media13.m4a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2.emf"/><Relationship Id="rId2" Type="http://schemas.microsoft.com/office/2007/relationships/media" Target="../media/media13.m4a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g"/><Relationship Id="rId11" Type="http://schemas.openxmlformats.org/officeDocument/2006/relationships/oleObject" Target="../embeddings/oleObject19.bin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35.png"/><Relationship Id="rId10" Type="http://schemas.openxmlformats.org/officeDocument/2006/relationships/image" Target="../media/image31.emf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media14.m4a"/><Relationship Id="rId7" Type="http://schemas.openxmlformats.org/officeDocument/2006/relationships/image" Target="../media/image21.wmf"/><Relationship Id="rId2" Type="http://schemas.microsoft.com/office/2007/relationships/media" Target="../media/media14.m4a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7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8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media17.m4a"/><Relationship Id="rId7" Type="http://schemas.openxmlformats.org/officeDocument/2006/relationships/image" Target="../media/image39.wmf"/><Relationship Id="rId2" Type="http://schemas.microsoft.com/office/2007/relationships/media" Target="../media/media17.m4a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.jp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35.png"/><Relationship Id="rId3" Type="http://schemas.openxmlformats.org/officeDocument/2006/relationships/audio" Target="../media/media18.m4a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5.wmf"/><Relationship Id="rId2" Type="http://schemas.microsoft.com/office/2007/relationships/media" Target="../media/media18.m4a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slideLayout" Target="../slideLayouts/slideLayout12.xml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35.png"/><Relationship Id="rId5" Type="http://schemas.openxmlformats.org/officeDocument/2006/relationships/image" Target="../media/image46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m4a"/><Relationship Id="rId7" Type="http://schemas.openxmlformats.org/officeDocument/2006/relationships/image" Target="../media/image5.emf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emf"/><Relationship Id="rId3" Type="http://schemas.openxmlformats.org/officeDocument/2006/relationships/audio" Target="../media/media4.m4a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2" Type="http://schemas.microsoft.com/office/2007/relationships/media" Target="../media/media4.m4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3.jpg"/><Relationship Id="rId10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wm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audio" Target="../media/media8.m4a"/><Relationship Id="rId7" Type="http://schemas.openxmlformats.org/officeDocument/2006/relationships/image" Target="../media/image16.wmf"/><Relationship Id="rId2" Type="http://schemas.microsoft.com/office/2007/relationships/media" Target="../media/media8.m4a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9.png"/><Relationship Id="rId5" Type="http://schemas.openxmlformats.org/officeDocument/2006/relationships/image" Target="../media/image3.jpg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371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3048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THPT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SL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914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04">
        <p:split orient="vert"/>
      </p:transition>
    </mc:Choice>
    <mc:Fallback xmlns="">
      <p:transition spd="slow" advTm="260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8382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54939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416006"/>
              </p:ext>
            </p:extLst>
          </p:nvPr>
        </p:nvGraphicFramePr>
        <p:xfrm>
          <a:off x="533400" y="4276725"/>
          <a:ext cx="102711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0" r:id="rId6" imgW="723900" imgH="827532" progId="ChemDraw.Document.6.0">
                  <p:embed/>
                </p:oleObj>
              </mc:Choice>
              <mc:Fallback>
                <p:oleObj r:id="rId6" imgW="723900" imgH="827532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276725"/>
                        <a:ext cx="1027113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47750" y="4037012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6805"/>
          <p:cNvSpPr txBox="1">
            <a:spLocks noChangeArrowheads="1"/>
          </p:cNvSpPr>
          <p:nvPr/>
        </p:nvSpPr>
        <p:spPr bwMode="auto">
          <a:xfrm>
            <a:off x="874713" y="3595687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 dirty="0"/>
              <a:t>C</a:t>
            </a:r>
            <a:r>
              <a:rPr lang="en-US" sz="2800" b="0" baseline="-25000" dirty="0"/>
              <a:t>2</a:t>
            </a:r>
            <a:r>
              <a:rPr lang="en-US" sz="2800" b="0" dirty="0"/>
              <a:t>H</a:t>
            </a:r>
            <a:r>
              <a:rPr lang="en-US" sz="2800" b="0" baseline="-25000" dirty="0"/>
              <a:t>5</a:t>
            </a:r>
            <a:endParaRPr lang="en-US" sz="2800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0" y="3600450"/>
            <a:ext cx="2286000" cy="1828800"/>
            <a:chOff x="2286000" y="3600450"/>
            <a:chExt cx="2286000" cy="182880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286000" y="3600450"/>
              <a:ext cx="1331913" cy="1828800"/>
              <a:chOff x="2016" y="1971"/>
              <a:chExt cx="839" cy="1152"/>
            </a:xfrm>
          </p:grpSpPr>
          <p:graphicFrame>
            <p:nvGraphicFramePr>
              <p:cNvPr id="13" name="Object 76807"/>
              <p:cNvGraphicFramePr>
                <a:graphicFrameLocks/>
              </p:cNvGraphicFramePr>
              <p:nvPr/>
            </p:nvGraphicFramePr>
            <p:xfrm>
              <a:off x="2016" y="2400"/>
              <a:ext cx="647" cy="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11" r:id="rId8" imgW="723900" imgH="827532" progId="ChemDraw.Document.6.0">
                      <p:embed/>
                    </p:oleObj>
                  </mc:Choice>
                  <mc:Fallback>
                    <p:oleObj r:id="rId8" imgW="723900" imgH="827532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400"/>
                            <a:ext cx="647" cy="7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76808"/>
              <p:cNvGrpSpPr>
                <a:grpSpLocks/>
              </p:cNvGrpSpPr>
              <p:nvPr/>
            </p:nvGrpSpPr>
            <p:grpSpPr bwMode="auto">
              <a:xfrm>
                <a:off x="2231" y="1971"/>
                <a:ext cx="624" cy="480"/>
                <a:chOff x="2231" y="1971"/>
                <a:chExt cx="624" cy="480"/>
              </a:xfrm>
            </p:grpSpPr>
            <p:sp>
              <p:nvSpPr>
                <p:cNvPr id="21" name="Straight Connector 76809"/>
                <p:cNvSpPr>
                  <a:spLocks noChangeShapeType="1"/>
                </p:cNvSpPr>
                <p:nvPr/>
              </p:nvSpPr>
              <p:spPr bwMode="auto">
                <a:xfrm>
                  <a:off x="2340" y="225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Text Box 76810"/>
                <p:cNvSpPr txBox="1">
                  <a:spLocks noChangeArrowheads="1"/>
                </p:cNvSpPr>
                <p:nvPr/>
              </p:nvSpPr>
              <p:spPr bwMode="auto">
                <a:xfrm>
                  <a:off x="2231" y="1971"/>
                  <a:ext cx="6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0"/>
                    <a:t>CH</a:t>
                  </a:r>
                  <a:r>
                    <a:rPr lang="en-US" sz="2800" b="0" baseline="-25000"/>
                    <a:t>3</a:t>
                  </a:r>
                  <a:endParaRPr lang="en-US" sz="2800" b="0"/>
                </a:p>
              </p:txBody>
            </p:sp>
          </p:grpSp>
        </p:grpSp>
        <p:sp>
          <p:nvSpPr>
            <p:cNvPr id="34" name="Straight Connector 33"/>
            <p:cNvSpPr>
              <a:spLocks noChangeShapeType="1"/>
            </p:cNvSpPr>
            <p:nvPr/>
          </p:nvSpPr>
          <p:spPr bwMode="auto">
            <a:xfrm flipV="1">
              <a:off x="3276600" y="4418012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76822"/>
            <p:cNvSpPr txBox="1">
              <a:spLocks noChangeArrowheads="1"/>
            </p:cNvSpPr>
            <p:nvPr/>
          </p:nvSpPr>
          <p:spPr bwMode="auto">
            <a:xfrm>
              <a:off x="3581400" y="4127500"/>
              <a:ext cx="9906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CH</a:t>
              </a:r>
              <a:r>
                <a:rPr lang="en-US" sz="2800" b="0" baseline="-25000"/>
                <a:t>3</a:t>
              </a:r>
              <a:endParaRPr lang="en-US" sz="2800" b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40288" y="3595687"/>
            <a:ext cx="2093912" cy="1951038"/>
            <a:chOff x="4840288" y="3595687"/>
            <a:chExt cx="2093912" cy="1951038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4840288" y="3595687"/>
              <a:ext cx="1331912" cy="1828800"/>
              <a:chOff x="2016" y="1971"/>
              <a:chExt cx="839" cy="1152"/>
            </a:xfrm>
          </p:grpSpPr>
          <p:graphicFrame>
            <p:nvGraphicFramePr>
              <p:cNvPr id="24" name="Object 76812"/>
              <p:cNvGraphicFramePr>
                <a:graphicFrameLocks/>
              </p:cNvGraphicFramePr>
              <p:nvPr/>
            </p:nvGraphicFramePr>
            <p:xfrm>
              <a:off x="2016" y="2400"/>
              <a:ext cx="647" cy="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12" r:id="rId9" imgW="723900" imgH="827532" progId="ChemDraw.Document.6.0">
                      <p:embed/>
                    </p:oleObj>
                  </mc:Choice>
                  <mc:Fallback>
                    <p:oleObj r:id="rId9" imgW="723900" imgH="827532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400"/>
                            <a:ext cx="647" cy="7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5" name="Group 76813"/>
              <p:cNvGrpSpPr>
                <a:grpSpLocks/>
              </p:cNvGrpSpPr>
              <p:nvPr/>
            </p:nvGrpSpPr>
            <p:grpSpPr bwMode="auto">
              <a:xfrm>
                <a:off x="2231" y="1971"/>
                <a:ext cx="624" cy="480"/>
                <a:chOff x="2231" y="1971"/>
                <a:chExt cx="624" cy="480"/>
              </a:xfrm>
            </p:grpSpPr>
            <p:sp>
              <p:nvSpPr>
                <p:cNvPr id="26" name="Straight Connector 76814"/>
                <p:cNvSpPr>
                  <a:spLocks noChangeShapeType="1"/>
                </p:cNvSpPr>
                <p:nvPr/>
              </p:nvSpPr>
              <p:spPr bwMode="auto">
                <a:xfrm>
                  <a:off x="2340" y="225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Text Box 76815"/>
                <p:cNvSpPr txBox="1">
                  <a:spLocks noChangeArrowheads="1"/>
                </p:cNvSpPr>
                <p:nvPr/>
              </p:nvSpPr>
              <p:spPr bwMode="auto">
                <a:xfrm>
                  <a:off x="2231" y="1971"/>
                  <a:ext cx="6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0"/>
                    <a:t>CH</a:t>
                  </a:r>
                  <a:r>
                    <a:rPr lang="en-US" sz="2800" b="0" baseline="-25000"/>
                    <a:t>3</a:t>
                  </a:r>
                  <a:endParaRPr lang="en-US" sz="2800" b="0"/>
                </a:p>
              </p:txBody>
            </p:sp>
          </p:grpSp>
        </p:grpSp>
        <p:sp>
          <p:nvSpPr>
            <p:cNvPr id="36" name="Text Box 76823"/>
            <p:cNvSpPr txBox="1">
              <a:spLocks noChangeArrowheads="1"/>
            </p:cNvSpPr>
            <p:nvPr/>
          </p:nvSpPr>
          <p:spPr bwMode="auto">
            <a:xfrm>
              <a:off x="5943600" y="5027612"/>
              <a:ext cx="990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CH</a:t>
              </a:r>
              <a:r>
                <a:rPr lang="en-US" sz="2800" b="0" baseline="-25000"/>
                <a:t>3</a:t>
              </a:r>
              <a:endParaRPr lang="en-US" sz="2800" b="0"/>
            </a:p>
          </p:txBody>
        </p:sp>
        <p:sp>
          <p:nvSpPr>
            <p:cNvPr id="38" name="Straight Connector 37"/>
            <p:cNvSpPr>
              <a:spLocks noChangeShapeType="1"/>
            </p:cNvSpPr>
            <p:nvPr/>
          </p:nvSpPr>
          <p:spPr bwMode="auto">
            <a:xfrm>
              <a:off x="5791200" y="5103812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97688" y="3595687"/>
            <a:ext cx="1331912" cy="2500313"/>
            <a:chOff x="6897688" y="3595687"/>
            <a:chExt cx="1331912" cy="2500313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6897688" y="3595687"/>
              <a:ext cx="1331912" cy="1828800"/>
              <a:chOff x="2016" y="1971"/>
              <a:chExt cx="839" cy="1152"/>
            </a:xfrm>
          </p:grpSpPr>
          <p:graphicFrame>
            <p:nvGraphicFramePr>
              <p:cNvPr id="29" name="Object 76817"/>
              <p:cNvGraphicFramePr>
                <a:graphicFrameLocks/>
              </p:cNvGraphicFramePr>
              <p:nvPr/>
            </p:nvGraphicFramePr>
            <p:xfrm>
              <a:off x="2016" y="2400"/>
              <a:ext cx="647" cy="7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013" r:id="rId10" imgW="723900" imgH="827532" progId="ChemDraw.Document.6.0">
                      <p:embed/>
                    </p:oleObj>
                  </mc:Choice>
                  <mc:Fallback>
                    <p:oleObj r:id="rId10" imgW="723900" imgH="827532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6" y="2400"/>
                            <a:ext cx="647" cy="7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0" name="Group 76818"/>
              <p:cNvGrpSpPr>
                <a:grpSpLocks/>
              </p:cNvGrpSpPr>
              <p:nvPr/>
            </p:nvGrpSpPr>
            <p:grpSpPr bwMode="auto">
              <a:xfrm>
                <a:off x="2231" y="1971"/>
                <a:ext cx="624" cy="480"/>
                <a:chOff x="2231" y="1971"/>
                <a:chExt cx="624" cy="480"/>
              </a:xfrm>
            </p:grpSpPr>
            <p:sp>
              <p:nvSpPr>
                <p:cNvPr id="31" name="Straight Connector 76819"/>
                <p:cNvSpPr>
                  <a:spLocks noChangeShapeType="1"/>
                </p:cNvSpPr>
                <p:nvPr/>
              </p:nvSpPr>
              <p:spPr bwMode="auto">
                <a:xfrm>
                  <a:off x="2340" y="2259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Text Box 76820"/>
                <p:cNvSpPr txBox="1">
                  <a:spLocks noChangeArrowheads="1"/>
                </p:cNvSpPr>
                <p:nvPr/>
              </p:nvSpPr>
              <p:spPr bwMode="auto">
                <a:xfrm>
                  <a:off x="2231" y="1971"/>
                  <a:ext cx="62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b="0"/>
                    <a:t>CH</a:t>
                  </a:r>
                  <a:r>
                    <a:rPr lang="en-US" sz="2800" b="0" baseline="-25000"/>
                    <a:t>3</a:t>
                  </a:r>
                  <a:endParaRPr lang="en-US" sz="2800" b="0"/>
                </a:p>
              </p:txBody>
            </p:sp>
          </p:grpSp>
        </p:grpSp>
        <p:sp>
          <p:nvSpPr>
            <p:cNvPr id="37" name="Text Box 76824"/>
            <p:cNvSpPr txBox="1">
              <a:spLocks noChangeArrowheads="1"/>
            </p:cNvSpPr>
            <p:nvPr/>
          </p:nvSpPr>
          <p:spPr bwMode="auto">
            <a:xfrm>
              <a:off x="7162800" y="5576887"/>
              <a:ext cx="9906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0"/>
                <a:t>CH</a:t>
              </a:r>
              <a:r>
                <a:rPr lang="en-US" sz="2800" b="0" baseline="-25000"/>
                <a:t>3</a:t>
              </a:r>
              <a:endParaRPr lang="en-US" sz="2800" b="0"/>
            </a:p>
          </p:txBody>
        </p:sp>
        <p:sp>
          <p:nvSpPr>
            <p:cNvPr id="39" name="Straight Connector 38"/>
            <p:cNvSpPr>
              <a:spLocks noChangeShapeType="1"/>
            </p:cNvSpPr>
            <p:nvPr/>
          </p:nvSpPr>
          <p:spPr bwMode="auto">
            <a:xfrm>
              <a:off x="7391400" y="5348287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267200" y="2286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mplified_sl 1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03504" y="5858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1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" y="17585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85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63" y="1153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578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28651434"/>
              </p:ext>
            </p:extLst>
          </p:nvPr>
        </p:nvGraphicFramePr>
        <p:xfrm>
          <a:off x="1828800" y="3810000"/>
          <a:ext cx="17526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6" r:id="rId6" imgW="1095375" imgH="504825" progId="ChemWindow.Document">
                  <p:embed/>
                </p:oleObj>
              </mc:Choice>
              <mc:Fallback>
                <p:oleObj r:id="rId6" imgW="1095375" imgH="504825" progId="ChemWindow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10000"/>
                        <a:ext cx="1752600" cy="8778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7578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2894489"/>
              </p:ext>
            </p:extLst>
          </p:nvPr>
        </p:nvGraphicFramePr>
        <p:xfrm>
          <a:off x="1828800" y="2667000"/>
          <a:ext cx="16002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7" r:id="rId8" imgW="1038225" imgH="504825" progId="ChemWindow.Document">
                  <p:embed/>
                </p:oleObj>
              </mc:Choice>
              <mc:Fallback>
                <p:oleObj r:id="rId8" imgW="1038225" imgH="504825" progId="ChemWindow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600200" cy="9509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s 75791"/>
          <p:cNvSpPr/>
          <p:nvPr/>
        </p:nvSpPr>
        <p:spPr>
          <a:xfrm>
            <a:off x="5486400" y="2785862"/>
            <a:ext cx="2362200" cy="5334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</a:t>
            </a:r>
            <a:r>
              <a:rPr lang="en-US" altLang="x-none" sz="2800" b="1" noProof="1" smtClean="0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etylbenzen (toluen)</a:t>
            </a:r>
            <a:endParaRPr lang="en-US" altLang="x-none" sz="2800" b="1" noProof="1">
              <a:solidFill>
                <a:srgbClr val="0000CC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3" name="Rectangles 75792"/>
          <p:cNvSpPr/>
          <p:nvPr/>
        </p:nvSpPr>
        <p:spPr>
          <a:xfrm>
            <a:off x="5410200" y="3975100"/>
            <a:ext cx="2362200" cy="533400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etylbenzen</a:t>
            </a:r>
          </a:p>
        </p:txBody>
      </p:sp>
      <p:graphicFrame>
        <p:nvGraphicFramePr>
          <p:cNvPr id="15" name="Content Placeholder 7579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82289787"/>
              </p:ext>
            </p:extLst>
          </p:nvPr>
        </p:nvGraphicFramePr>
        <p:xfrm>
          <a:off x="1828800" y="5029200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8" r:id="rId10" imgW="2095500" imgH="504825" progId="ChemWindow.Document">
                  <p:embed/>
                </p:oleObj>
              </mc:Choice>
              <mc:Fallback>
                <p:oleObj r:id="rId10" imgW="2095500" imgH="504825" progId="ChemWindow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29200"/>
                        <a:ext cx="3352800" cy="9144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s 75794"/>
          <p:cNvSpPr/>
          <p:nvPr/>
        </p:nvSpPr>
        <p:spPr>
          <a:xfrm>
            <a:off x="5638800" y="4889500"/>
            <a:ext cx="2362200" cy="895350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propylbenzen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1752600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ankyl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mplified_sl 1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01000" y="57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3" grpId="0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" y="0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85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263" y="11531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9524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4325251"/>
              </p:ext>
            </p:extLst>
          </p:nvPr>
        </p:nvGraphicFramePr>
        <p:xfrm>
          <a:off x="1131887" y="3792008"/>
          <a:ext cx="29527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r:id="rId6" imgW="1457325" imgH="857250" progId="ChemWindow.Document">
                  <p:embed/>
                </p:oleObj>
              </mc:Choice>
              <mc:Fallback>
                <p:oleObj r:id="rId6" imgW="1457325" imgH="857250" progId="ChemWindow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7" y="3792008"/>
                        <a:ext cx="2952750" cy="18415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952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78982"/>
              </p:ext>
            </p:extLst>
          </p:nvPr>
        </p:nvGraphicFramePr>
        <p:xfrm>
          <a:off x="5029200" y="3772826"/>
          <a:ext cx="2808287" cy="1879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5" r:id="rId8" imgW="1457325" imgH="876300" progId="ChemWindow.Document">
                  <p:embed/>
                </p:oleObj>
              </mc:Choice>
              <mc:Fallback>
                <p:oleObj r:id="rId8" imgW="1457325" imgH="876300" progId="ChemWindow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72826"/>
                        <a:ext cx="2808287" cy="187986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s 95248"/>
          <p:cNvSpPr/>
          <p:nvPr/>
        </p:nvSpPr>
        <p:spPr>
          <a:xfrm>
            <a:off x="484187" y="4712758"/>
            <a:ext cx="1295400" cy="767292"/>
          </a:xfrm>
          <a:prstGeom prst="rect">
            <a:avLst/>
          </a:prstGeom>
          <a:noFill/>
          <a:ln w="12700">
            <a:noFill/>
          </a:ln>
        </p:spPr>
        <p:txBody>
          <a:bodyPr wrap="none" anchor="ctr"/>
          <a:lstStyle/>
          <a:p>
            <a:pPr algn="ctr" eaLnBrk="0" hangingPunct="0"/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Đúng</a:t>
            </a:r>
          </a:p>
        </p:txBody>
      </p:sp>
      <p:sp>
        <p:nvSpPr>
          <p:cNvPr id="9" name="Rectangles 95250"/>
          <p:cNvSpPr/>
          <p:nvPr/>
        </p:nvSpPr>
        <p:spPr>
          <a:xfrm>
            <a:off x="685800" y="5816770"/>
            <a:ext cx="3429000" cy="581526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1,2,4-trimetylbenzen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752600"/>
            <a:ext cx="8077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ankyl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4748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mplified_sl 12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82" y="0"/>
            <a:ext cx="9144000" cy="6858000"/>
          </a:xfrm>
          <a:prstGeom prst="rect">
            <a:avLst/>
          </a:prstGeom>
        </p:spPr>
      </p:pic>
      <p:sp>
        <p:nvSpPr>
          <p:cNvPr id="7" name="Rectangles 80898"/>
          <p:cNvSpPr>
            <a:spLocks noChangeArrowheads="1"/>
          </p:cNvSpPr>
          <p:nvPr/>
        </p:nvSpPr>
        <p:spPr bwMode="auto">
          <a:xfrm>
            <a:off x="1331913" y="2405063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2400" b="1">
              <a:latin typeface="Times New Roman" pitchFamily="18" charset="0"/>
            </a:endParaRPr>
          </a:p>
        </p:txBody>
      </p:sp>
      <p:sp>
        <p:nvSpPr>
          <p:cNvPr id="8" name="Rectangles 80899"/>
          <p:cNvSpPr>
            <a:spLocks noChangeArrowheads="1"/>
          </p:cNvSpPr>
          <p:nvPr/>
        </p:nvSpPr>
        <p:spPr bwMode="auto">
          <a:xfrm>
            <a:off x="1331913" y="2405063"/>
            <a:ext cx="8191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>
              <a:ea typeface="SimSun" pitchFamily="2" charset="-122"/>
            </a:endParaRPr>
          </a:p>
        </p:txBody>
      </p:sp>
      <p:sp>
        <p:nvSpPr>
          <p:cNvPr id="9" name="Rectangles 80900"/>
          <p:cNvSpPr>
            <a:spLocks noChangeArrowheads="1"/>
          </p:cNvSpPr>
          <p:nvPr/>
        </p:nvSpPr>
        <p:spPr bwMode="auto">
          <a:xfrm>
            <a:off x="1331913" y="2405063"/>
            <a:ext cx="7191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>
              <a:ea typeface="SimSun" pitchFamily="2" charset="-122"/>
            </a:endParaRPr>
          </a:p>
        </p:txBody>
      </p:sp>
      <p:sp>
        <p:nvSpPr>
          <p:cNvPr id="10" name="Rectangles 80901"/>
          <p:cNvSpPr>
            <a:spLocks noChangeArrowheads="1"/>
          </p:cNvSpPr>
          <p:nvPr/>
        </p:nvSpPr>
        <p:spPr bwMode="auto">
          <a:xfrm>
            <a:off x="1331913" y="2405063"/>
            <a:ext cx="11493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>
              <a:ea typeface="SimSun" pitchFamily="2" charset="-122"/>
            </a:endParaRPr>
          </a:p>
        </p:txBody>
      </p:sp>
      <p:sp>
        <p:nvSpPr>
          <p:cNvPr id="12" name="Rectangles 80902"/>
          <p:cNvSpPr>
            <a:spLocks noChangeArrowheads="1"/>
          </p:cNvSpPr>
          <p:nvPr/>
        </p:nvSpPr>
        <p:spPr bwMode="auto">
          <a:xfrm>
            <a:off x="1331913" y="2405063"/>
            <a:ext cx="121126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>
              <a:ea typeface="SimSun" pitchFamily="2" charset="-122"/>
            </a:endParaRPr>
          </a:p>
        </p:txBody>
      </p:sp>
      <p:graphicFrame>
        <p:nvGraphicFramePr>
          <p:cNvPr id="13" name="Object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8509610"/>
              </p:ext>
            </p:extLst>
          </p:nvPr>
        </p:nvGraphicFramePr>
        <p:xfrm>
          <a:off x="3895221" y="825500"/>
          <a:ext cx="132238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6" r:id="rId7" imgW="1170720" imgH="1096560" progId="ChemDraw.Document.6.0">
                  <p:embed/>
                </p:oleObj>
              </mc:Choice>
              <mc:Fallback>
                <p:oleObj r:id="rId7" imgW="1170720" imgH="109656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221" y="825500"/>
                        <a:ext cx="1322387" cy="124460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04732"/>
              </p:ext>
            </p:extLst>
          </p:nvPr>
        </p:nvGraphicFramePr>
        <p:xfrm>
          <a:off x="3810000" y="2667000"/>
          <a:ext cx="15240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7" r:id="rId9" imgW="1170720" imgH="1206720" progId="ChemDraw.Document.6.0">
                  <p:embed/>
                </p:oleObj>
              </mc:Choice>
              <mc:Fallback>
                <p:oleObj r:id="rId9" imgW="1170720" imgH="120672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667000"/>
                        <a:ext cx="1524000" cy="150653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336111"/>
              </p:ext>
            </p:extLst>
          </p:nvPr>
        </p:nvGraphicFramePr>
        <p:xfrm>
          <a:off x="3871251" y="4434588"/>
          <a:ext cx="703262" cy="175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8" r:id="rId11" imgW="622800" imgH="1542240" progId="ChemDraw.Document.6.0">
                  <p:embed/>
                </p:oleObj>
              </mc:Choice>
              <mc:Fallback>
                <p:oleObj r:id="rId11" imgW="622800" imgH="1542240" progId="ChemDraw.Document.6.0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251" y="4434588"/>
                        <a:ext cx="703262" cy="175101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93916" y="1435567"/>
            <a:ext cx="30099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o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đimetylbenzen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(o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xilen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Times New Roman" pitchFamily="18" charset="0"/>
              </a:rPr>
              <a:t>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905500" y="28956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1,3 -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đimetylbenzen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Text Box 6"/>
          <p:cNvSpPr txBox="1"/>
          <p:nvPr/>
        </p:nvSpPr>
        <p:spPr>
          <a:xfrm>
            <a:off x="6019800" y="3276600"/>
            <a:ext cx="27432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m – </a:t>
            </a:r>
            <a:r>
              <a:rPr lang="en-US" altLang="x-none" sz="24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đimetylbenzen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x-none" sz="24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(m – xilen)</a:t>
            </a:r>
            <a:r>
              <a:rPr lang="en-US" altLang="x-none" sz="2400" b="1" noProof="1" smtClean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altLang="x-none" sz="2400" b="1" noProof="1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" name="Text Box 8"/>
          <p:cNvSpPr txBox="1"/>
          <p:nvPr/>
        </p:nvSpPr>
        <p:spPr>
          <a:xfrm>
            <a:off x="5880100" y="990600"/>
            <a:ext cx="2819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x-none" sz="24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1,2 - đimetylbenzen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969000" y="4800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1,4 -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đimetylbenzen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" name="Text Box 11"/>
          <p:cNvSpPr txBox="1"/>
          <p:nvPr/>
        </p:nvSpPr>
        <p:spPr>
          <a:xfrm>
            <a:off x="6070600" y="5257800"/>
            <a:ext cx="2667000" cy="10156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x-none" sz="24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 p </a:t>
            </a:r>
            <a:r>
              <a:rPr lang="en-US" altLang="x-none" sz="24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– đimetylbenzen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x-none" sz="2400" b="1" noProof="1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(p – xilen)</a:t>
            </a:r>
            <a:endParaRPr lang="en-US" altLang="x-none" sz="2400" b="1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4" name="Picture 23" descr="Newspr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200400" cy="434340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0913"/>
          <p:cNvSpPr txBox="1">
            <a:spLocks noChangeArrowheads="1"/>
          </p:cNvSpPr>
          <p:nvPr/>
        </p:nvSpPr>
        <p:spPr bwMode="auto">
          <a:xfrm>
            <a:off x="26670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O</a:t>
            </a: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 flipH="1">
            <a:off x="2438400" y="3886200"/>
            <a:ext cx="152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7" name="Text Box 80915"/>
          <p:cNvSpPr txBox="1">
            <a:spLocks noChangeArrowheads="1"/>
          </p:cNvSpPr>
          <p:nvPr/>
        </p:nvSpPr>
        <p:spPr bwMode="auto">
          <a:xfrm>
            <a:off x="419100" y="35433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838200" y="38862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Text Box 80917"/>
          <p:cNvSpPr txBox="1">
            <a:spLocks noChangeArrowheads="1"/>
          </p:cNvSpPr>
          <p:nvPr/>
        </p:nvSpPr>
        <p:spPr bwMode="auto">
          <a:xfrm>
            <a:off x="27432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30" name="Text Box 80918"/>
          <p:cNvSpPr txBox="1">
            <a:spLocks noChangeArrowheads="1"/>
          </p:cNvSpPr>
          <p:nvPr/>
        </p:nvSpPr>
        <p:spPr bwMode="auto">
          <a:xfrm>
            <a:off x="457200" y="464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31" name="Straight Connector 30"/>
          <p:cNvSpPr>
            <a:spLocks noChangeShapeType="1"/>
          </p:cNvSpPr>
          <p:nvPr/>
        </p:nvSpPr>
        <p:spPr bwMode="auto">
          <a:xfrm>
            <a:off x="914400" y="4876800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2" name="Straight Connector 31"/>
          <p:cNvSpPr>
            <a:spLocks noChangeShapeType="1"/>
          </p:cNvSpPr>
          <p:nvPr/>
        </p:nvSpPr>
        <p:spPr bwMode="auto">
          <a:xfrm flipH="1">
            <a:off x="2286000" y="4876800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Text Box 80921"/>
          <p:cNvSpPr txBox="1">
            <a:spLocks noChangeArrowheads="1"/>
          </p:cNvSpPr>
          <p:nvPr/>
        </p:nvSpPr>
        <p:spPr bwMode="auto">
          <a:xfrm>
            <a:off x="1473760" y="5720864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P</a:t>
            </a:r>
          </a:p>
        </p:txBody>
      </p:sp>
      <p:sp>
        <p:nvSpPr>
          <p:cNvPr id="35" name="Straight Connector 34"/>
          <p:cNvSpPr>
            <a:spLocks noChangeShapeType="1"/>
          </p:cNvSpPr>
          <p:nvPr/>
        </p:nvSpPr>
        <p:spPr bwMode="auto">
          <a:xfrm flipV="1">
            <a:off x="1646256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pic>
        <p:nvPicPr>
          <p:cNvPr id="3" name="Amplified_sl 1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16136" y="5968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1" grpId="0"/>
      <p:bldP spid="22" grpId="0"/>
      <p:bldP spid="25" grpId="0"/>
      <p:bldP spid="26" grpId="0" animBg="1"/>
      <p:bldP spid="27" grpId="0"/>
      <p:bldP spid="28" grpId="0" animBg="1"/>
      <p:bldP spid="29" grpId="0"/>
      <p:bldP spid="31" grpId="0" animBg="1"/>
      <p:bldP spid="32" grpId="0" animBg="1"/>
      <p:bldP spid="34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3" y="0"/>
            <a:ext cx="9144000" cy="6858000"/>
          </a:xfrm>
          <a:prstGeom prst="rect">
            <a:avLst/>
          </a:prstGeom>
        </p:spPr>
      </p:pic>
      <p:sp>
        <p:nvSpPr>
          <p:cNvPr id="32" name="Text Box 81921"/>
          <p:cNvSpPr txBox="1">
            <a:spLocks noChangeArrowheads="1"/>
          </p:cNvSpPr>
          <p:nvPr/>
        </p:nvSpPr>
        <p:spPr bwMode="auto">
          <a:xfrm>
            <a:off x="711200" y="519113"/>
            <a:ext cx="7488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trí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cách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trên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vòng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</a:rPr>
              <a:t>benzen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57200" y="1930929"/>
            <a:ext cx="2057400" cy="2524125"/>
            <a:chOff x="720" y="798"/>
            <a:chExt cx="1296" cy="1590"/>
          </a:xfrm>
        </p:grpSpPr>
        <p:grpSp>
          <p:nvGrpSpPr>
            <p:cNvPr id="35" name="Group 81923"/>
            <p:cNvGrpSpPr>
              <a:grpSpLocks/>
            </p:cNvGrpSpPr>
            <p:nvPr/>
          </p:nvGrpSpPr>
          <p:grpSpPr bwMode="auto">
            <a:xfrm>
              <a:off x="912" y="1104"/>
              <a:ext cx="912" cy="1003"/>
              <a:chOff x="1124" y="1440"/>
              <a:chExt cx="912" cy="1003"/>
            </a:xfrm>
          </p:grpSpPr>
          <p:graphicFrame>
            <p:nvGraphicFramePr>
              <p:cNvPr id="42" name="Object 81924"/>
              <p:cNvGraphicFramePr>
                <a:graphicFrameLocks/>
              </p:cNvGraphicFramePr>
              <p:nvPr/>
            </p:nvGraphicFramePr>
            <p:xfrm>
              <a:off x="1124" y="1680"/>
              <a:ext cx="912" cy="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3026" r:id="rId6" imgW="723900" imgH="827532" progId="ChemDraw.Document.6.0">
                      <p:embed/>
                    </p:oleObj>
                  </mc:Choice>
                  <mc:Fallback>
                    <p:oleObj r:id="rId6" imgW="723900" imgH="827532" progId="ChemDraw.Document.6.0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4" y="1680"/>
                            <a:ext cx="912" cy="7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Straight Connector 81925"/>
              <p:cNvSpPr>
                <a:spLocks noChangeShapeType="1"/>
              </p:cNvSpPr>
              <p:nvPr/>
            </p:nvSpPr>
            <p:spPr bwMode="auto">
              <a:xfrm>
                <a:off x="1584" y="144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1"/>
              </a:p>
            </p:txBody>
          </p:sp>
        </p:grpSp>
        <p:sp>
          <p:nvSpPr>
            <p:cNvPr id="36" name="Text Box 81926"/>
            <p:cNvSpPr txBox="1">
              <a:spLocks noChangeArrowheads="1"/>
            </p:cNvSpPr>
            <p:nvPr/>
          </p:nvSpPr>
          <p:spPr bwMode="auto">
            <a:xfrm>
              <a:off x="1240" y="798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7" name="Straight Connector 81927"/>
            <p:cNvSpPr>
              <a:spLocks noChangeShapeType="1"/>
            </p:cNvSpPr>
            <p:nvPr/>
          </p:nvSpPr>
          <p:spPr bwMode="auto">
            <a:xfrm flipV="1">
              <a:off x="1776" y="1398"/>
              <a:ext cx="24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8" name="Straight Connector 81928"/>
            <p:cNvSpPr>
              <a:spLocks noChangeShapeType="1"/>
            </p:cNvSpPr>
            <p:nvPr/>
          </p:nvSpPr>
          <p:spPr bwMode="auto">
            <a:xfrm>
              <a:off x="1776" y="1920"/>
              <a:ext cx="165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39" name="Straight Connector 81929"/>
            <p:cNvSpPr>
              <a:spLocks noChangeShapeType="1"/>
            </p:cNvSpPr>
            <p:nvPr/>
          </p:nvSpPr>
          <p:spPr bwMode="auto">
            <a:xfrm>
              <a:off x="720" y="1421"/>
              <a:ext cx="25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40" name="Straight Connector 81930"/>
            <p:cNvSpPr>
              <a:spLocks noChangeShapeType="1"/>
            </p:cNvSpPr>
            <p:nvPr/>
          </p:nvSpPr>
          <p:spPr bwMode="auto">
            <a:xfrm>
              <a:off x="1362" y="21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41" name="Straight Connector 81931"/>
            <p:cNvSpPr>
              <a:spLocks noChangeShapeType="1"/>
            </p:cNvSpPr>
            <p:nvPr/>
          </p:nvSpPr>
          <p:spPr bwMode="auto">
            <a:xfrm flipH="1">
              <a:off x="800" y="1920"/>
              <a:ext cx="16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77838" y="2482850"/>
            <a:ext cx="2289175" cy="458787"/>
            <a:chOff x="864" y="1200"/>
            <a:chExt cx="1033" cy="196"/>
          </a:xfrm>
        </p:grpSpPr>
        <p:sp>
          <p:nvSpPr>
            <p:cNvPr id="45" name="Text Box 81933"/>
            <p:cNvSpPr txBox="1">
              <a:spLocks noChangeArrowheads="1"/>
            </p:cNvSpPr>
            <p:nvPr/>
          </p:nvSpPr>
          <p:spPr bwMode="auto">
            <a:xfrm>
              <a:off x="1632" y="1200"/>
              <a:ext cx="265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6" name="Text Box 81934"/>
            <p:cNvSpPr txBox="1">
              <a:spLocks noChangeArrowheads="1"/>
            </p:cNvSpPr>
            <p:nvPr/>
          </p:nvSpPr>
          <p:spPr bwMode="auto">
            <a:xfrm>
              <a:off x="864" y="1200"/>
              <a:ext cx="190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itchFamily="18" charset="0"/>
                </a:rPr>
                <a:t>O</a:t>
              </a:r>
            </a:p>
          </p:txBody>
        </p:sp>
      </p:grpSp>
      <p:sp>
        <p:nvSpPr>
          <p:cNvPr id="47" name="Text Box 81935"/>
          <p:cNvSpPr txBox="1">
            <a:spLocks noChangeArrowheads="1"/>
          </p:cNvSpPr>
          <p:nvPr/>
        </p:nvSpPr>
        <p:spPr bwMode="auto">
          <a:xfrm>
            <a:off x="1295400" y="4343400"/>
            <a:ext cx="32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p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77838" y="3922712"/>
            <a:ext cx="2266950" cy="457200"/>
            <a:chOff x="672" y="1728"/>
            <a:chExt cx="1428" cy="288"/>
          </a:xfrm>
        </p:grpSpPr>
        <p:sp>
          <p:nvSpPr>
            <p:cNvPr id="49" name="Text Box 81937"/>
            <p:cNvSpPr txBox="1">
              <a:spLocks noChangeArrowheads="1"/>
            </p:cNvSpPr>
            <p:nvPr/>
          </p:nvSpPr>
          <p:spPr bwMode="auto">
            <a:xfrm>
              <a:off x="672" y="172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50" name="Text Box 81938"/>
            <p:cNvSpPr txBox="1">
              <a:spLocks noChangeArrowheads="1"/>
            </p:cNvSpPr>
            <p:nvPr/>
          </p:nvSpPr>
          <p:spPr bwMode="auto">
            <a:xfrm>
              <a:off x="1824" y="1728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</a:p>
          </p:txBody>
        </p:sp>
      </p:grpSp>
      <p:sp>
        <p:nvSpPr>
          <p:cNvPr id="66" name="Rectangles 81955"/>
          <p:cNvSpPr/>
          <p:nvPr/>
        </p:nvSpPr>
        <p:spPr>
          <a:xfrm>
            <a:off x="2667000" y="2298918"/>
            <a:ext cx="8748713" cy="1815882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Nếu vòng benzen có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 nhóm ankyl ở vị trí</a:t>
            </a:r>
          </a:p>
          <a:p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	+ Vị trí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1,2 </a:t>
            </a:r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– gọi là vị trí ortho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(o)</a:t>
            </a:r>
          </a:p>
          <a:p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	+ Vị trí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1,3</a:t>
            </a:r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 – gọi là kí hiệu meta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(m)</a:t>
            </a:r>
          </a:p>
          <a:p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	+ Vị trí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1,4</a:t>
            </a:r>
            <a:r>
              <a:rPr lang="en-US" altLang="x-none" sz="28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 – gọi là kí hiệu para </a:t>
            </a:r>
            <a:r>
              <a:rPr lang="en-US" altLang="x-none" sz="2800" b="1" noProof="1">
                <a:solidFill>
                  <a:srgbClr val="0000CC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(p)</a:t>
            </a:r>
          </a:p>
        </p:txBody>
      </p:sp>
      <p:pic>
        <p:nvPicPr>
          <p:cNvPr id="3" name="Amplified_sl 14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2400" y="6135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47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914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143000" y="1676400"/>
            <a:ext cx="6781800" cy="32004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00CC"/>
                </a:solidFill>
              </a:rPr>
              <a:t>Viết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các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đồng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phân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va</a:t>
            </a:r>
            <a:r>
              <a:rPr lang="en-US" sz="3600" b="1" dirty="0" smtClean="0">
                <a:solidFill>
                  <a:srgbClr val="0000CC"/>
                </a:solidFill>
              </a:rPr>
              <a:t>̀ </a:t>
            </a:r>
            <a:r>
              <a:rPr lang="en-US" sz="3600" b="1" dirty="0" err="1" smtClean="0">
                <a:solidFill>
                  <a:srgbClr val="0000CC"/>
                </a:solidFill>
              </a:rPr>
              <a:t>gọi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tên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</a:rPr>
              <a:t>ankylbenzen</a:t>
            </a:r>
            <a:r>
              <a:rPr lang="en-US" sz="3600" b="1" dirty="0" smtClean="0">
                <a:solidFill>
                  <a:srgbClr val="0000CC"/>
                </a:solidFill>
              </a:rPr>
              <a:t> có CTPT là C</a:t>
            </a:r>
            <a:r>
              <a:rPr lang="en-US" sz="3600" b="1" baseline="-25000" dirty="0" smtClean="0">
                <a:solidFill>
                  <a:srgbClr val="0000CC"/>
                </a:solidFill>
              </a:rPr>
              <a:t>9</a:t>
            </a:r>
            <a:r>
              <a:rPr lang="en-US" sz="3600" b="1" dirty="0" smtClean="0">
                <a:solidFill>
                  <a:srgbClr val="0000CC"/>
                </a:solidFill>
              </a:rPr>
              <a:t>H</a:t>
            </a:r>
            <a:r>
              <a:rPr lang="en-US" sz="3600" b="1" baseline="-25000" dirty="0" smtClean="0">
                <a:solidFill>
                  <a:srgbClr val="0000CC"/>
                </a:solidFill>
              </a:rPr>
              <a:t>12</a:t>
            </a:r>
            <a:r>
              <a:rPr lang="en-US" sz="3600" b="1" dirty="0" smtClean="0">
                <a:solidFill>
                  <a:srgbClr val="0000CC"/>
                </a:solidFill>
              </a:rPr>
              <a:t>?</a:t>
            </a:r>
            <a:endParaRPr lang="en-US" sz="3600" b="1" dirty="0">
              <a:solidFill>
                <a:srgbClr val="0000CC"/>
              </a:solidFill>
            </a:endParaRPr>
          </a:p>
        </p:txBody>
      </p:sp>
      <p:pic>
        <p:nvPicPr>
          <p:cNvPr id="4" name="Amplified_sl 1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4696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9832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16" y="1219200"/>
            <a:ext cx="87479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2n + 1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2n – 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(n ≥ 6)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(n ≥ 6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  	D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2n + 6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(n ≥ 6)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657600"/>
            <a:ext cx="90059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1.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B.2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3.	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4.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48270" y="1981200"/>
            <a:ext cx="61433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4406562"/>
            <a:ext cx="61433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Amplified_sl 1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94716"/>
              </p:ext>
            </p:extLst>
          </p:nvPr>
        </p:nvGraphicFramePr>
        <p:xfrm>
          <a:off x="533400" y="1905000"/>
          <a:ext cx="7718323" cy="131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r:id="rId6" imgW="6429375" imgH="847725" progId="ChemWindow.Document">
                  <p:embed/>
                </p:oleObj>
              </mc:Choice>
              <mc:Fallback>
                <p:oleObj r:id="rId6" imgW="6429375" imgH="847725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7718323" cy="1310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1766" y="1143000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 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–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xilen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16442"/>
              </p:ext>
            </p:extLst>
          </p:nvPr>
        </p:nvGraphicFramePr>
        <p:xfrm>
          <a:off x="304800" y="4022725"/>
          <a:ext cx="2590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Document" r:id="rId8" imgW="1285920" imgH="1266840" progId="ChemWindow.Document">
                  <p:embed/>
                </p:oleObj>
              </mc:Choice>
              <mc:Fallback>
                <p:oleObj name="Document" r:id="rId8" imgW="1285920" imgH="12668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22725"/>
                        <a:ext cx="2590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6075" y="3368675"/>
            <a:ext cx="7457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124200" y="4038600"/>
            <a:ext cx="525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1-propyl-3-etyl-3-metylbenzen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24200" y="4648200"/>
            <a:ext cx="579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2-metyl-1-metyl-4-propylbenzen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124200" y="5181600"/>
            <a:ext cx="533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3-etyl-4-metyl-1-propylbenzen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124200" y="5715000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2-etyl-1-metyl-4-propylbenzen</a:t>
            </a:r>
          </a:p>
        </p:txBody>
      </p:sp>
      <p:sp>
        <p:nvSpPr>
          <p:cNvPr id="17" name="Oval 16"/>
          <p:cNvSpPr/>
          <p:nvPr/>
        </p:nvSpPr>
        <p:spPr>
          <a:xfrm>
            <a:off x="2438400" y="2461427"/>
            <a:ext cx="46193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71800" y="5717512"/>
            <a:ext cx="61433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Amplified_sl 1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77200" y="5984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0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838200" y="609600"/>
            <a:ext cx="7848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chất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đẳng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benzen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4546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286000" y="2133600"/>
          <a:ext cx="80645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Document" r:id="rId5" imgW="447840" imgH="847800" progId="ChemWindow.Document">
                  <p:embed/>
                </p:oleObj>
              </mc:Choice>
              <mc:Fallback>
                <p:oleObj name="Document" r:id="rId5" imgW="447840" imgH="847800" progId="ChemWindow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806450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6838" y="2044700"/>
          <a:ext cx="787400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Document" r:id="rId7" imgW="447840" imgH="1209600" progId="ChemWindow.Document">
                  <p:embed/>
                </p:oleObj>
              </mc:Choice>
              <mc:Fallback>
                <p:oleObj name="Document" r:id="rId7" imgW="447840" imgH="1209600" progId="ChemWindow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2044700"/>
                        <a:ext cx="787400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076450" y="4008438"/>
          <a:ext cx="1408113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Document" r:id="rId9" imgW="800280" imgH="847800" progId="ChemWindow.Document">
                  <p:embed/>
                </p:oleObj>
              </mc:Choice>
              <mc:Fallback>
                <p:oleObj name="Document" r:id="rId9" imgW="800280" imgH="847800" progId="ChemWindow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4008438"/>
                        <a:ext cx="1408113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267450" y="4008438"/>
          <a:ext cx="1411288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Document" r:id="rId11" imgW="800280" imgH="847800" progId="ChemWindow.Document">
                  <p:embed/>
                </p:oleObj>
              </mc:Choice>
              <mc:Fallback>
                <p:oleObj name="Document" r:id="rId11" imgW="800280" imgH="847800" progId="ChemWindow.Document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008438"/>
                        <a:ext cx="1411288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663" name="Rectangle 7"/>
          <p:cNvSpPr>
            <a:spLocks noChangeArrowheads="1"/>
          </p:cNvSpPr>
          <p:nvPr/>
        </p:nvSpPr>
        <p:spPr bwMode="auto">
          <a:xfrm>
            <a:off x="1219200" y="26670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A.</a:t>
            </a:r>
          </a:p>
        </p:txBody>
      </p:sp>
      <p:sp>
        <p:nvSpPr>
          <p:cNvPr id="454664" name="Rectangle 8"/>
          <p:cNvSpPr>
            <a:spLocks noChangeArrowheads="1"/>
          </p:cNvSpPr>
          <p:nvPr/>
        </p:nvSpPr>
        <p:spPr bwMode="auto">
          <a:xfrm>
            <a:off x="1143000" y="46482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C.</a:t>
            </a:r>
          </a:p>
        </p:txBody>
      </p:sp>
      <p:sp>
        <p:nvSpPr>
          <p:cNvPr id="454665" name="Rectangle 9"/>
          <p:cNvSpPr>
            <a:spLocks noChangeArrowheads="1"/>
          </p:cNvSpPr>
          <p:nvPr/>
        </p:nvSpPr>
        <p:spPr bwMode="auto">
          <a:xfrm>
            <a:off x="5257800" y="47244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D.</a:t>
            </a:r>
          </a:p>
        </p:txBody>
      </p:sp>
      <p:sp>
        <p:nvSpPr>
          <p:cNvPr id="454666" name="Rectangle 10"/>
          <p:cNvSpPr>
            <a:spLocks noChangeArrowheads="1"/>
          </p:cNvSpPr>
          <p:nvPr/>
        </p:nvSpPr>
        <p:spPr bwMode="auto">
          <a:xfrm>
            <a:off x="5257800" y="2590800"/>
            <a:ext cx="68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B.</a:t>
            </a:r>
          </a:p>
        </p:txBody>
      </p:sp>
      <p:sp>
        <p:nvSpPr>
          <p:cNvPr id="12" name="Oval 11"/>
          <p:cNvSpPr/>
          <p:nvPr/>
        </p:nvSpPr>
        <p:spPr>
          <a:xfrm>
            <a:off x="1214470" y="4800600"/>
            <a:ext cx="61433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Amplified_sl 1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0772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4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4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4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4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4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4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4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4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4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4658" grpId="0"/>
      <p:bldP spid="454663" grpId="0"/>
      <p:bldP spid="454664" grpId="0"/>
      <p:bldP spid="454665" grpId="0"/>
      <p:bldP spid="454666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91001" y="1219200"/>
            <a:ext cx="457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sức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khỏe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tốt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4112763" cy="6858000"/>
          </a:xfrm>
          <a:prstGeom prst="rect">
            <a:avLst/>
          </a:prstGeom>
        </p:spPr>
      </p:pic>
      <p:pic>
        <p:nvPicPr>
          <p:cNvPr id="2" name="Amplified_sl 1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22726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295400" y="914400"/>
            <a:ext cx="60198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CHƯƠNG 7</a:t>
            </a:r>
          </a:p>
          <a:p>
            <a:pPr algn="ctr"/>
            <a:endParaRPr lang="en-US" sz="3200" b="1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848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HIĐROCACBON THƠM</a:t>
            </a:r>
          </a:p>
          <a:p>
            <a:pPr algn="ctr"/>
            <a:r>
              <a:rPr lang="vi-VN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NGUỒN HIĐROCACBON THIÊN NHIÊN </a:t>
            </a:r>
          </a:p>
          <a:p>
            <a:pPr algn="ctr"/>
            <a:r>
              <a:rPr lang="vi-VN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HỆ THỐNG HOÁ VỀ HIĐROCACBON</a:t>
            </a:r>
            <a:endParaRPr lang="en-US" sz="3200" b="1" i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pic>
        <p:nvPicPr>
          <p:cNvPr id="6" name="Amplified_sl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68"/>
            <a:ext cx="9144000" cy="6858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63868"/>
              </p:ext>
            </p:extLst>
          </p:nvPr>
        </p:nvGraphicFramePr>
        <p:xfrm>
          <a:off x="3247854" y="3124200"/>
          <a:ext cx="264829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CS ChemDraw Drawing" r:id="rId6" imgW="460440" imgH="449640" progId="ChemDraw.Document.6.0">
                  <p:embed/>
                </p:oleObj>
              </mc:Choice>
              <mc:Fallback>
                <p:oleObj name="CS ChemDraw Drawing" r:id="rId6" imgW="460440" imgH="449640" progId="ChemDraw.Document.6.0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854" y="3124200"/>
                        <a:ext cx="264829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674793"/>
            <a:ext cx="80772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hay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mplified_sl 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486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2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175194"/>
              </p:ext>
            </p:extLst>
          </p:nvPr>
        </p:nvGraphicFramePr>
        <p:xfrm>
          <a:off x="5277938" y="1143000"/>
          <a:ext cx="2342062" cy="131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" r:id="rId6" imgW="828675" imgH="400050" progId="ChemWindow.Document">
                  <p:embed/>
                </p:oleObj>
              </mc:Choice>
              <mc:Fallback>
                <p:oleObj r:id="rId6" imgW="828675" imgH="4000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7938" y="1143000"/>
                        <a:ext cx="2342062" cy="131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3048000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4687669"/>
            <a:ext cx="4987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de-DE" sz="3600" dirty="0">
                <a:latin typeface="Times New Roman" pitchFamily="18" charset="0"/>
                <a:cs typeface="Times New Roman" pitchFamily="18" charset="0"/>
              </a:rPr>
              <a:t>= CH – CH = CH</a:t>
            </a:r>
            <a:r>
              <a:rPr lang="de-DE" sz="3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49087"/>
              </p:ext>
            </p:extLst>
          </p:nvPr>
        </p:nvGraphicFramePr>
        <p:xfrm>
          <a:off x="304800" y="838200"/>
          <a:ext cx="2895600" cy="176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8" r:id="rId8" imgW="838200" imgH="476250" progId="ChemWindow.Document">
                  <p:embed/>
                </p:oleObj>
              </mc:Choice>
              <mc:Fallback>
                <p:oleObj r:id="rId8" imgW="838200" imgH="47625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2895600" cy="1764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97269" y="3087469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5800" y="141982"/>
            <a:ext cx="6878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 nào sau đây là hiđrocacbon thơm?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98680"/>
              </p:ext>
            </p:extLst>
          </p:nvPr>
        </p:nvGraphicFramePr>
        <p:xfrm>
          <a:off x="5850865" y="2895600"/>
          <a:ext cx="2531135" cy="1123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" name="CS ChemDraw Drawing" r:id="rId10" imgW="626059" imgH="368503" progId="ChemDraw.Document.6.0">
                  <p:embed/>
                </p:oleObj>
              </mc:Choice>
              <mc:Fallback>
                <p:oleObj name="CS ChemDraw Drawing" r:id="rId10" imgW="626059" imgH="36850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0865" y="2895600"/>
                        <a:ext cx="2531135" cy="1123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0167"/>
              </p:ext>
            </p:extLst>
          </p:nvPr>
        </p:nvGraphicFramePr>
        <p:xfrm>
          <a:off x="1371600" y="4419600"/>
          <a:ext cx="137319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0" name="CS ChemDraw Drawing" r:id="rId12" imgW="389839" imgH="380695" progId="ChemDraw.Document.6.0">
                  <p:embed/>
                </p:oleObj>
              </mc:Choice>
              <mc:Fallback>
                <p:oleObj name="CS ChemDraw Drawing" r:id="rId12" imgW="389839" imgH="380695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137319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1000" y="464820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Amplified_sl 4.m4a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48600" y="6096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6970097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152400"/>
            <a:ext cx="895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820A0"/>
                </a:solidFill>
                <a:latin typeface="Times New Roman" pitchFamily="18" charset="0"/>
                <a:cs typeface="Times New Roman" pitchFamily="18" charset="0"/>
              </a:rPr>
              <a:t>BÀI 35: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BENZEN VÀ ĐỒNG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ẲNG.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MỘT SỐ HIĐROCACBON THƠM KHÁC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152400" y="3494087"/>
            <a:ext cx="3581400" cy="1382713"/>
          </a:xfrm>
          <a:prstGeom prst="round2SameRect">
            <a:avLst/>
          </a:prstGeom>
          <a:solidFill>
            <a:srgbClr val="2F11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76200" y="5257800"/>
            <a:ext cx="3657600" cy="762000"/>
          </a:xfrm>
          <a:prstGeom prst="round2SameRect">
            <a:avLst/>
          </a:prstGeom>
          <a:solidFill>
            <a:srgbClr val="2F11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>
          <a:xfrm>
            <a:off x="4819650" y="3886200"/>
            <a:ext cx="4343400" cy="762000"/>
          </a:xfrm>
          <a:prstGeom prst="round2SameRect">
            <a:avLst/>
          </a:prstGeom>
          <a:solidFill>
            <a:srgbClr val="2F11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4459288" y="3032125"/>
            <a:ext cx="341312" cy="1382713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3733800" y="3032125"/>
            <a:ext cx="381000" cy="1509713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3733800" y="3032125"/>
            <a:ext cx="381000" cy="260667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209800"/>
            <a:ext cx="77759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BENZEN VÀ ĐỒNG ĐẲNG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Amplified_sl 5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6562" y="786825"/>
            <a:ext cx="5290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đẳng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676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844225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 CTPT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C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2n-6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n ≥ 6)</a:t>
            </a:r>
          </a:p>
        </p:txBody>
      </p:sp>
      <p:pic>
        <p:nvPicPr>
          <p:cNvPr id="3" name="Amplified_sl 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562" y="762000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benzen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505200" cy="2857500"/>
          </a:xfrm>
          <a:prstGeom prst="rect">
            <a:avLst/>
          </a:prstGeom>
          <a:solidFill>
            <a:srgbClr val="71FF7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6172200" y="47625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Dạng rỗng</a:t>
            </a:r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7" t="11368" r="35364" b="9094"/>
          <a:stretch>
            <a:fillRect/>
          </a:stretch>
        </p:blipFill>
        <p:spPr bwMode="auto">
          <a:xfrm>
            <a:off x="533400" y="1790700"/>
            <a:ext cx="3124200" cy="2819400"/>
          </a:xfrm>
          <a:prstGeom prst="rect">
            <a:avLst/>
          </a:prstGeom>
          <a:solidFill>
            <a:srgbClr val="00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57200" y="46101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Dạng đặc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362200" y="51435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Mô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tử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benzen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5" name="Amplified_sl 7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1000" y="58674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91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Line 7"/>
          <p:cNvSpPr>
            <a:spLocks noChangeShapeType="1"/>
          </p:cNvSpPr>
          <p:nvPr/>
        </p:nvSpPr>
        <p:spPr bwMode="auto">
          <a:xfrm flipH="1" flipV="1">
            <a:off x="2133600" y="4191000"/>
            <a:ext cx="9906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5257800" y="4191000"/>
            <a:ext cx="1219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"/>
          <p:cNvSpPr>
            <a:spLocks noRot="1" noChangeArrowheads="1"/>
          </p:cNvSpPr>
          <p:nvPr/>
        </p:nvSpPr>
        <p:spPr bwMode="auto">
          <a:xfrm>
            <a:off x="609600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- 6 nguyên tử C và 6 nguyên tử H cùng nằm trên một mặt phẳng</a:t>
            </a: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33400" y="1143000"/>
            <a:ext cx="6858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6" name="Object 1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90807899"/>
              </p:ext>
            </p:extLst>
          </p:nvPr>
        </p:nvGraphicFramePr>
        <p:xfrm>
          <a:off x="914400" y="2971800"/>
          <a:ext cx="1219200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3" name="Document" r:id="rId6" imgW="514440" imgH="581040" progId="ChemWindow.Document">
                  <p:embed/>
                </p:oleObj>
              </mc:Choice>
              <mc:Fallback>
                <p:oleObj name="Document" r:id="rId6" imgW="514440" imgH="5810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71800"/>
                        <a:ext cx="1219200" cy="147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336423"/>
              </p:ext>
            </p:extLst>
          </p:nvPr>
        </p:nvGraphicFramePr>
        <p:xfrm>
          <a:off x="6629400" y="3143250"/>
          <a:ext cx="10668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4" name="Document" r:id="rId8" imgW="447840" imgH="514440" progId="ChemWindow.Document">
                  <p:embed/>
                </p:oleObj>
              </mc:Choice>
              <mc:Fallback>
                <p:oleObj name="Document" r:id="rId8" imgW="447840" imgH="514440" progId="ChemWindow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143250"/>
                        <a:ext cx="1066800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198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6562" y="609600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mplified_sl 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63838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9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0"/>
            <a:ext cx="9144000" cy="6858000"/>
          </a:xfrm>
          <a:prstGeom prst="rect">
            <a:avLst/>
          </a:prstGeom>
        </p:spPr>
      </p:pic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0"/>
            <a:ext cx="9175955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pháp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266112"/>
            <a:ext cx="388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514600"/>
            <a:ext cx="3429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ankyl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benzen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5963" y="4495800"/>
            <a:ext cx="3429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006592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mplified_sl 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3671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5&quot;&gt;&lt;/object&gt;&lt;object type=&quot;2&quot; unique_id=&quot;10176&quot;&gt;&lt;object type=&quot;3&quot; unique_id=&quot;10177&quot;&gt;&lt;property id=&quot;20148&quot; value=&quot;5&quot;/&gt;&lt;property id=&quot;20300&quot; value=&quot;Slide 1&quot;/&gt;&lt;property id=&quot;20307&quot; value=&quot;257&quot;/&gt;&lt;/object&gt;&lt;object type=&quot;3&quot; unique_id=&quot;10178&quot;&gt;&lt;property id=&quot;20148&quot; value=&quot;5&quot;/&gt;&lt;property id=&quot;20300&quot; value=&quot;Slide 3&quot;/&gt;&lt;property id=&quot;20307&quot; value=&quot;283&quot;/&gt;&lt;/object&gt;&lt;object type=&quot;3&quot; unique_id=&quot;10179&quot;&gt;&lt;property id=&quot;20148&quot; value=&quot;5&quot;/&gt;&lt;property id=&quot;20300&quot; value=&quot;Slide 5&quot;/&gt;&lt;property id=&quot;20307&quot; value=&quot;258&quot;/&gt;&lt;/object&gt;&lt;object type=&quot;3&quot; unique_id=&quot;10182&quot;&gt;&lt;property id=&quot;20148&quot; value=&quot;5&quot;/&gt;&lt;property id=&quot;20300&quot; value=&quot;Slide 6&quot;/&gt;&lt;property id=&quot;20307&quot; value=&quot;261&quot;/&gt;&lt;/object&gt;&lt;object type=&quot;3&quot; unique_id=&quot;11746&quot;&gt;&lt;property id=&quot;20148&quot; value=&quot;5&quot;/&gt;&lt;property id=&quot;20300&quot; value=&quot;Slide 24 - &amp;quot;CỦNG CỐ:&amp;quot;&quot;/&gt;&lt;property id=&quot;20307&quot; value=&quot;286&quot;/&gt;&lt;/object&gt;&lt;object type=&quot;3&quot; unique_id=&quot;11747&quot;&gt;&lt;property id=&quot;20148&quot; value=&quot;5&quot;/&gt;&lt;property id=&quot;20300&quot; value=&quot;Slide 25&quot;/&gt;&lt;property id=&quot;20307&quot; value=&quot;287&quot;/&gt;&lt;/object&gt;&lt;object type=&quot;3&quot; unique_id=&quot;11748&quot;&gt;&lt;property id=&quot;20148&quot; value=&quot;5&quot;/&gt;&lt;property id=&quot;20300&quot; value=&quot;Slide 26&quot;/&gt;&lt;property id=&quot;20307&quot; value=&quot;288&quot;/&gt;&lt;/object&gt;&lt;object type=&quot;3&quot; unique_id=&quot;11749&quot;&gt;&lt;property id=&quot;20148&quot; value=&quot;5&quot;/&gt;&lt;property id=&quot;20300&quot; value=&quot;Slide 27 - &amp;quot;CỦNG CỐ&amp;quot;&quot;/&gt;&lt;property id=&quot;20307&quot; value=&quot;303&quot;/&gt;&lt;/object&gt;&lt;object type=&quot;3&quot; unique_id=&quot;11750&quot;&gt;&lt;property id=&quot;20148&quot; value=&quot;5&quot;/&gt;&lt;property id=&quot;20300&quot; value=&quot;Slide 28&quot;/&gt;&lt;property id=&quot;20307&quot; value=&quot;304&quot;/&gt;&lt;/object&gt;&lt;object type=&quot;3&quot; unique_id=&quot;11751&quot;&gt;&lt;property id=&quot;20148&quot; value=&quot;5&quot;/&gt;&lt;property id=&quot;20300&quot; value=&quot;Slide 29&quot;/&gt;&lt;property id=&quot;20307&quot; value=&quot;289&quot;/&gt;&lt;/object&gt;&lt;object type=&quot;3&quot; unique_id=&quot;11752&quot;&gt;&lt;property id=&quot;20148&quot; value=&quot;5&quot;/&gt;&lt;property id=&quot;20300&quot; value=&quot;Slide 30 - &amp;quot;Hướng dẫn học ở nhà&amp;quot;&quot;/&gt;&lt;property id=&quot;20307&quot; value=&quot;290&quot;/&gt;&lt;/object&gt;&lt;object type=&quot;3&quot; unique_id=&quot;11963&quot;&gt;&lt;property id=&quot;20148&quot; value=&quot;5&quot;/&gt;&lt;property id=&quot;20300&quot; value=&quot;Slide 31&quot;/&gt;&lt;property id=&quot;20307&quot; value=&quot;306&quot;/&gt;&lt;/object&gt;&lt;object type=&quot;3&quot; unique_id=&quot;12077&quot;&gt;&lt;property id=&quot;20148&quot; value=&quot;5&quot;/&gt;&lt;property id=&quot;20300&quot; value=&quot;Slide 2&quot;/&gt;&lt;property id=&quot;20307&quot; value=&quot;311&quot;/&gt;&lt;/object&gt;&lt;object type=&quot;3&quot; unique_id=&quot;12078&quot;&gt;&lt;property id=&quot;20148&quot; value=&quot;5&quot;/&gt;&lt;property id=&quot;20300&quot; value=&quot;Slide 10&quot;/&gt;&lt;property id=&quot;20307&quot; value=&quot;308&quot;/&gt;&lt;/object&gt;&lt;object type=&quot;3&quot; unique_id=&quot;12079&quot;&gt;&lt;property id=&quot;20148&quot; value=&quot;5&quot;/&gt;&lt;property id=&quot;20300&quot; value=&quot;Slide 11&quot;/&gt;&lt;property id=&quot;20307&quot; value=&quot;309&quot;/&gt;&lt;/object&gt;&lt;object type=&quot;3&quot; unique_id=&quot;12677&quot;&gt;&lt;property id=&quot;20148&quot; value=&quot;5&quot;/&gt;&lt;property id=&quot;20300&quot; value=&quot;Slide 32&quot;/&gt;&lt;property id=&quot;20307&quot; value=&quot;316&quot;/&gt;&lt;/object&gt;&lt;object type=&quot;3&quot; unique_id=&quot;12678&quot;&gt;&lt;property id=&quot;20148&quot; value=&quot;5&quot;/&gt;&lt;property id=&quot;20300&quot; value=&quot;Slide 33&quot;/&gt;&lt;property id=&quot;20307&quot; value=&quot;317&quot;/&gt;&lt;/object&gt;&lt;object type=&quot;3&quot; unique_id=&quot;12986&quot;&gt;&lt;property id=&quot;20148&quot; value=&quot;5&quot;/&gt;&lt;property id=&quot;20300&quot; value=&quot;Slide 7&quot;/&gt;&lt;property id=&quot;20307&quot; value=&quot;323&quot;/&gt;&lt;/object&gt;&lt;object type=&quot;3&quot; unique_id=&quot;12987&quot;&gt;&lt;property id=&quot;20148&quot; value=&quot;5&quot;/&gt;&lt;property id=&quot;20300&quot; value=&quot;Slide 8&quot;/&gt;&lt;property id=&quot;20307&quot; value=&quot;324&quot;/&gt;&lt;/object&gt;&lt;object type=&quot;3&quot; unique_id=&quot;12988&quot;&gt;&lt;property id=&quot;20148&quot; value=&quot;5&quot;/&gt;&lt;property id=&quot;20300&quot; value=&quot;Slide 12&quot;/&gt;&lt;property id=&quot;20307&quot; value=&quot;320&quot;/&gt;&lt;/object&gt;&lt;object type=&quot;3&quot; unique_id=&quot;12989&quot;&gt;&lt;property id=&quot;20148&quot; value=&quot;5&quot;/&gt;&lt;property id=&quot;20300&quot; value=&quot;Slide 15&quot;/&gt;&lt;property id=&quot;20307&quot; value=&quot;321&quot;/&gt;&lt;/object&gt;&lt;object type=&quot;3&quot; unique_id=&quot;12990&quot;&gt;&lt;property id=&quot;20148&quot; value=&quot;5&quot;/&gt;&lt;property id=&quot;20300&quot; value=&quot;Slide 17&quot;/&gt;&lt;property id=&quot;20307&quot; value=&quot;322&quot;/&gt;&lt;/object&gt;&lt;object type=&quot;3&quot; unique_id=&quot;13195&quot;&gt;&lt;property id=&quot;20148&quot; value=&quot;5&quot;/&gt;&lt;property id=&quot;20300&quot; value=&quot;Slide 4&quot;/&gt;&lt;property id=&quot;20307&quot; value=&quot;325&quot;/&gt;&lt;/object&gt;&lt;object type=&quot;3&quot; unique_id=&quot;13688&quot;&gt;&lt;property id=&quot;20148&quot; value=&quot;5&quot;/&gt;&lt;property id=&quot;20300&quot; value=&quot;Slide 18&quot;/&gt;&lt;property id=&quot;20307&quot; value=&quot;326&quot;/&gt;&lt;/object&gt;&lt;object type=&quot;3&quot; unique_id=&quot;13689&quot;&gt;&lt;property id=&quot;20148&quot; value=&quot;5&quot;/&gt;&lt;property id=&quot;20300&quot; value=&quot;Slide 19&quot;/&gt;&lt;property id=&quot;20307&quot; value=&quot;327&quot;/&gt;&lt;/object&gt;&lt;object type=&quot;3&quot; unique_id=&quot;13690&quot;&gt;&lt;property id=&quot;20148&quot; value=&quot;5&quot;/&gt;&lt;property id=&quot;20300&quot; value=&quot;Slide 20&quot;/&gt;&lt;property id=&quot;20307&quot; value=&quot;328&quot;/&gt;&lt;/object&gt;&lt;object type=&quot;3&quot; unique_id=&quot;13691&quot;&gt;&lt;property id=&quot;20148&quot; value=&quot;5&quot;/&gt;&lt;property id=&quot;20300&quot; value=&quot;Slide 21&quot;/&gt;&lt;property id=&quot;20307&quot; value=&quot;329&quot;/&gt;&lt;/object&gt;&lt;object type=&quot;3&quot; unique_id=&quot;13692&quot;&gt;&lt;property id=&quot;20148&quot; value=&quot;5&quot;/&gt;&lt;property id=&quot;20300&quot; value=&quot;Slide 22&quot;/&gt;&lt;property id=&quot;20307&quot; value=&quot;330&quot;/&gt;&lt;/object&gt;&lt;object type=&quot;3&quot; unique_id=&quot;14436&quot;&gt;&lt;property id=&quot;20148&quot; value=&quot;5&quot;/&gt;&lt;property id=&quot;20300&quot; value=&quot;Slide 23&quot;/&gt;&lt;property id=&quot;20307&quot; value=&quot;332&quot;/&gt;&lt;/object&gt;&lt;object type=&quot;3&quot; unique_id=&quot;14468&quot;&gt;&lt;property id=&quot;20148&quot; value=&quot;5&quot;/&gt;&lt;property id=&quot;20300&quot; value=&quot;Slide 16&quot;/&gt;&lt;property id=&quot;20307&quot; value=&quot;333&quot;/&gt;&lt;/object&gt;&lt;object type=&quot;3&quot; unique_id=&quot;14661&quot;&gt;&lt;property id=&quot;20148&quot; value=&quot;5&quot;/&gt;&lt;property id=&quot;20300&quot; value=&quot;Slide 13&quot;/&gt;&lt;property id=&quot;20307&quot; value=&quot;336&quot;/&gt;&lt;/object&gt;&lt;object type=&quot;3&quot; unique_id=&quot;14663&quot;&gt;&lt;property id=&quot;20148&quot; value=&quot;5&quot;/&gt;&lt;property id=&quot;20300&quot; value=&quot;Slide 14&quot;/&gt;&lt;property id=&quot;20307&quot; value=&quot;335&quot;/&gt;&lt;/object&gt;&lt;object type=&quot;3&quot; unique_id=&quot;14907&quot;&gt;&lt;property id=&quot;20148&quot; value=&quot;5&quot;/&gt;&lt;property id=&quot;20300&quot; value=&quot;Slide 9&quot;/&gt;&lt;property id=&quot;20307&quot; value=&quot;33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631</Words>
  <Application>Microsoft Office PowerPoint</Application>
  <PresentationFormat>On-screen Show (4:3)</PresentationFormat>
  <Paragraphs>119</Paragraphs>
  <Slides>19</Slides>
  <Notes>1</Notes>
  <HiddenSlides>0</HiddenSlides>
  <MMClips>19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CS ChemDraw Drawing</vt:lpstr>
      <vt:lpstr>ChemWindow.Document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Hong719</cp:lastModifiedBy>
  <cp:revision>106</cp:revision>
  <dcterms:created xsi:type="dcterms:W3CDTF">2018-01-29T23:01:35Z</dcterms:created>
  <dcterms:modified xsi:type="dcterms:W3CDTF">2020-03-25T02:38:19Z</dcterms:modified>
</cp:coreProperties>
</file>