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0C1B"/>
    <a:srgbClr val="DCF01C"/>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66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5" Type="http://schemas.openxmlformats.org/officeDocument/2006/relationships/image" Target="../media/image50.wmf"/><Relationship Id="rId4" Type="http://schemas.openxmlformats.org/officeDocument/2006/relationships/image" Target="../media/image4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wmf"/><Relationship Id="rId4" Type="http://schemas.openxmlformats.org/officeDocument/2006/relationships/image" Target="../media/image6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5" Type="http://schemas.openxmlformats.org/officeDocument/2006/relationships/image" Target="../media/image63.wmf"/><Relationship Id="rId4" Type="http://schemas.openxmlformats.org/officeDocument/2006/relationships/image" Target="../media/image6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1.wmf"/><Relationship Id="rId4"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5" Type="http://schemas.openxmlformats.org/officeDocument/2006/relationships/image" Target="../media/image42.wmf"/><Relationship Id="rId4" Type="http://schemas.openxmlformats.org/officeDocument/2006/relationships/image" Target="../media/image4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AA9A66A-1EBA-44FF-8184-71DB171B0AE4}" type="datetimeFigureOut">
              <a:rPr lang="en-US"/>
              <a:pPr>
                <a:defRPr/>
              </a:pPr>
              <a:t>3/9/2017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A2304DD-A0AA-437B-BF52-7747ADA969B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vi-VN" smtClean="0">
              <a:latin typeface="Calibri" pitchFamily="34" charset="0"/>
            </a:endParaRP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E866E0-1A11-492A-B402-CF0165F73D94}"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F7CEFE2-AAA5-427F-ABA1-CCEA1CEE98CE}"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AEA704-BF0A-49D8-8421-63F80AD7544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FE795E-D01D-4E23-A3E5-E84B7B3BD879}"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1ABCD0-8FEE-4CC4-A125-E8CCF4ED41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E50698-1B2D-4BFF-BDD6-A6410311FA3F}"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0DEDBC-8EBC-44EF-8A3B-A16B363889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166F2F-0B5C-47E8-80F1-04D0ADF144E7}"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47E3A4-625B-4090-A1AC-EC5D3A2BE6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0EBC828-2C3F-466C-B220-06D9B8A38612}"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A06C0C-6C85-4693-B27C-84F48B0E24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720C825-1180-4C0A-A586-F9A77B698F0C}" type="datetimeFigureOut">
              <a:rPr lang="en-US"/>
              <a:pPr>
                <a:defRPr/>
              </a:pPr>
              <a:t>3/9/2017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CD23A0-8B8B-44C1-84A5-3A71E22F54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32BE820-EB96-4ACC-BCDE-EABC386EC6C5}" type="datetimeFigureOut">
              <a:rPr lang="en-US"/>
              <a:pPr>
                <a:defRPr/>
              </a:pPr>
              <a:t>3/9/2017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C79F23D-A619-4534-B83E-DABA23B2B4E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00EA6FF-116E-4EF9-A4DA-9051B1C06792}" type="datetimeFigureOut">
              <a:rPr lang="en-US"/>
              <a:pPr>
                <a:defRPr/>
              </a:pPr>
              <a:t>3/9/2017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0D00044-DA68-4AD0-9852-90EF2DD1C0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88609A1-BA72-4564-9442-B3BC58FF7CB4}" type="datetimeFigureOut">
              <a:rPr lang="en-US"/>
              <a:pPr>
                <a:defRPr/>
              </a:pPr>
              <a:t>3/9/2017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A0F5C03-7C8D-424B-95DF-B1CF07A089F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080B28-C370-4638-9584-BD2B793C0A9F}" type="datetimeFigureOut">
              <a:rPr lang="en-US"/>
              <a:pPr>
                <a:defRPr/>
              </a:pPr>
              <a:t>3/9/2017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6A04B3-F6ED-41C6-BAC2-2A0A9999C4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806687-B724-4F5B-8A68-E1FE8E336F15}" type="datetimeFigureOut">
              <a:rPr lang="en-US"/>
              <a:pPr>
                <a:defRPr/>
              </a:pPr>
              <a:t>3/9/2017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24DFC1-FE40-4C65-9DCC-F6679ECD65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96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6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EF5DF7A-EF0E-4D92-8226-BCE07C83888C}" type="datetimeFigureOut">
              <a:rPr lang="en-US"/>
              <a:pPr>
                <a:defRPr/>
              </a:pPr>
              <a:t>3/9/2017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F2DCD67-D482-41EC-98F4-638B3923BE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xml"/><Relationship Id="rId7" Type="http://schemas.openxmlformats.org/officeDocument/2006/relationships/oleObject" Target="../embeddings/oleObject9.bin"/><Relationship Id="rId12"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oleObject" Target="../embeddings/oleObject13.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image" Target="../media/image13.png"/><Relationship Id="rId9"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4.bin"/><Relationship Id="rId5" Type="http://schemas.openxmlformats.org/officeDocument/2006/relationships/oleObject" Target="../embeddings/oleObject33.bin"/><Relationship Id="rId10" Type="http://schemas.openxmlformats.org/officeDocument/2006/relationships/oleObject" Target="../embeddings/oleObject38.bin"/><Relationship Id="rId4" Type="http://schemas.openxmlformats.org/officeDocument/2006/relationships/oleObject" Target="../embeddings/oleObject32.bin"/><Relationship Id="rId9" Type="http://schemas.openxmlformats.org/officeDocument/2006/relationships/oleObject" Target="../embeddings/oleObject37.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oleObject" Target="../embeddings/oleObject39.bin"/><Relationship Id="rId7" Type="http://schemas.openxmlformats.org/officeDocument/2006/relationships/image" Target="../media/image44.png"/><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41.bin"/><Relationship Id="rId11" Type="http://schemas.openxmlformats.org/officeDocument/2006/relationships/image" Target="../media/image45.png"/><Relationship Id="rId5" Type="http://schemas.openxmlformats.org/officeDocument/2006/relationships/oleObject" Target="../embeddings/oleObject40.bin"/><Relationship Id="rId10" Type="http://schemas.openxmlformats.org/officeDocument/2006/relationships/oleObject" Target="../embeddings/oleObject44.bin"/><Relationship Id="rId4" Type="http://schemas.openxmlformats.org/officeDocument/2006/relationships/image" Target="../media/image43.png"/><Relationship Id="rId9" Type="http://schemas.openxmlformats.org/officeDocument/2006/relationships/oleObject" Target="../embeddings/oleObject4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image" Target="../media/image51.png"/><Relationship Id="rId7"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 Id="rId9" Type="http://schemas.openxmlformats.org/officeDocument/2006/relationships/oleObject" Target="../embeddings/oleObject50.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oleObject" Target="../embeddings/oleObject51.bin"/><Relationship Id="rId7" Type="http://schemas.openxmlformats.org/officeDocument/2006/relationships/oleObject" Target="../embeddings/oleObject55.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7.bin"/><Relationship Id="rId7" Type="http://schemas.openxmlformats.org/officeDocument/2006/relationships/oleObject" Target="../embeddings/oleObject60.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59.bin"/><Relationship Id="rId5" Type="http://schemas.openxmlformats.org/officeDocument/2006/relationships/oleObject" Target="../embeddings/oleObject58.bin"/><Relationship Id="rId4" Type="http://schemas.openxmlformats.org/officeDocument/2006/relationships/image" Target="../media/image43.png"/></Relationships>
</file>

<file path=ppt/slides/_rels/slide19.xml.rels><?xml version="1.0" encoding="UTF-8" standalone="yes"?>
<Relationships xmlns="http://schemas.openxmlformats.org/package/2006/relationships"><Relationship Id="rId8" Type="http://schemas.openxmlformats.org/officeDocument/2006/relationships/image" Target="../media/image68.png"/><Relationship Id="rId3" Type="http://schemas.openxmlformats.org/officeDocument/2006/relationships/oleObject" Target="../embeddings/oleObject61.bin"/><Relationship Id="rId7"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64.bin"/><Relationship Id="rId5" Type="http://schemas.openxmlformats.org/officeDocument/2006/relationships/oleObject" Target="../embeddings/oleObject63.bin"/><Relationship Id="rId10" Type="http://schemas.openxmlformats.org/officeDocument/2006/relationships/oleObject" Target="../embeddings/oleObject67.bin"/><Relationship Id="rId4" Type="http://schemas.openxmlformats.org/officeDocument/2006/relationships/oleObject" Target="../embeddings/oleObject62.bin"/><Relationship Id="rId9" Type="http://schemas.openxmlformats.org/officeDocument/2006/relationships/oleObject" Target="../embeddings/oleObject66.bin"/></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oleObject" Target="../embeddings/oleObject68.bin"/><Relationship Id="rId7" Type="http://schemas.openxmlformats.org/officeDocument/2006/relationships/oleObject" Target="../embeddings/oleObject71.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72.png"/><Relationship Id="rId5" Type="http://schemas.openxmlformats.org/officeDocument/2006/relationships/oleObject" Target="../embeddings/oleObject70.bin"/><Relationship Id="rId4" Type="http://schemas.openxmlformats.org/officeDocument/2006/relationships/oleObject" Target="../embeddings/oleObject69.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76.png"/><Relationship Id="rId5" Type="http://schemas.openxmlformats.org/officeDocument/2006/relationships/image" Target="../media/image75.png"/><Relationship Id="rId4" Type="http://schemas.openxmlformats.org/officeDocument/2006/relationships/oleObject" Target="../embeddings/oleObject74.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077200" cy="2517775"/>
          </a:xfrm>
        </p:spPr>
        <p:txBody>
          <a:bodyPr/>
          <a:lstStyle/>
          <a:p>
            <a:pPr eaLnBrk="1" hangingPunct="1"/>
            <a:r>
              <a:rPr lang="en-US" b="1" smtClean="0">
                <a:solidFill>
                  <a:srgbClr val="FF0000"/>
                </a:solidFill>
                <a:latin typeface="Times New Roman" pitchFamily="18" charset="0"/>
                <a:cs typeface="Times New Roman" pitchFamily="18" charset="0"/>
              </a:rPr>
              <a:t>CHƯƠNG VI </a:t>
            </a:r>
            <a:br>
              <a:rPr lang="en-US" b="1" smtClean="0">
                <a:solidFill>
                  <a:srgbClr val="FF0000"/>
                </a:solidFill>
                <a:latin typeface="Times New Roman" pitchFamily="18" charset="0"/>
                <a:cs typeface="Times New Roman" pitchFamily="18" charset="0"/>
              </a:rPr>
            </a:br>
            <a:r>
              <a:rPr lang="en-US" b="1" smtClean="0">
                <a:solidFill>
                  <a:srgbClr val="FF0000"/>
                </a:solidFill>
                <a:latin typeface="Times New Roman" pitchFamily="18" charset="0"/>
                <a:cs typeface="Times New Roman" pitchFamily="18" charset="0"/>
              </a:rPr>
              <a:t>CUNG VÀ GÓC LƯỢNG GIÁC</a:t>
            </a:r>
            <a:br>
              <a:rPr lang="en-US" b="1" smtClean="0">
                <a:solidFill>
                  <a:srgbClr val="FF0000"/>
                </a:solidFill>
                <a:latin typeface="Times New Roman" pitchFamily="18" charset="0"/>
                <a:cs typeface="Times New Roman" pitchFamily="18" charset="0"/>
              </a:rPr>
            </a:br>
            <a:r>
              <a:rPr lang="en-US" b="1" smtClean="0">
                <a:solidFill>
                  <a:srgbClr val="FF0000"/>
                </a:solidFill>
                <a:latin typeface="Times New Roman" pitchFamily="18" charset="0"/>
                <a:cs typeface="Times New Roman" pitchFamily="18" charset="0"/>
              </a:rPr>
              <a:t>CÔNG THỨC LƯỢNG GIÁC</a:t>
            </a:r>
          </a:p>
        </p:txBody>
      </p:sp>
      <p:sp>
        <p:nvSpPr>
          <p:cNvPr id="3" name="Subtitle 2"/>
          <p:cNvSpPr>
            <a:spLocks noGrp="1"/>
          </p:cNvSpPr>
          <p:nvPr>
            <p:ph type="subTitle" idx="1"/>
          </p:nvPr>
        </p:nvSpPr>
        <p:spPr>
          <a:xfrm>
            <a:off x="1371600" y="2514600"/>
            <a:ext cx="7086600" cy="1752600"/>
          </a:xfrm>
        </p:spPr>
        <p:txBody>
          <a:bodyPr rtlCol="0">
            <a:normAutofit fontScale="92500"/>
          </a:bodyPr>
          <a:lstStyle/>
          <a:p>
            <a:pPr eaLnBrk="1" fontAlgn="auto" hangingPunct="1">
              <a:spcAft>
                <a:spcPts val="0"/>
              </a:spcAft>
              <a:buFont typeface="Arial" pitchFamily="34" charset="0"/>
              <a:buNone/>
              <a:defRPr/>
            </a:pPr>
            <a:r>
              <a:rPr lang="en-US" sz="4000" b="1" dirty="0" smtClean="0">
                <a:solidFill>
                  <a:srgbClr val="FF0000"/>
                </a:solidFill>
                <a:latin typeface="Times New Roman" pitchFamily="18" charset="0"/>
                <a:cs typeface="Times New Roman" pitchFamily="18" charset="0"/>
              </a:rPr>
              <a:t>BÀI 1: </a:t>
            </a:r>
          </a:p>
          <a:p>
            <a:pPr eaLnBrk="1" fontAlgn="auto" hangingPunct="1">
              <a:spcAft>
                <a:spcPts val="0"/>
              </a:spcAft>
              <a:buFont typeface="Arial" pitchFamily="34" charset="0"/>
              <a:buNone/>
              <a:defRPr/>
            </a:pPr>
            <a:r>
              <a:rPr lang="en-US" sz="4000" b="1" dirty="0" smtClean="0">
                <a:solidFill>
                  <a:srgbClr val="FF0000"/>
                </a:solidFill>
                <a:latin typeface="Times New Roman" pitchFamily="18" charset="0"/>
                <a:cs typeface="Times New Roman" pitchFamily="18" charset="0"/>
              </a:rPr>
              <a:t>CUNG VÀ GÓC LƯỢNG GIÁC</a:t>
            </a:r>
            <a:endParaRPr lang="en-US" sz="4000" b="1" dirty="0">
              <a:solidFill>
                <a:srgbClr val="FF0000"/>
              </a:solidFill>
              <a:latin typeface="Times New Roman" pitchFamily="18" charset="0"/>
              <a:cs typeface="Times New Roman" pitchFamily="18" charset="0"/>
            </a:endParaRPr>
          </a:p>
        </p:txBody>
      </p:sp>
      <p:pic>
        <p:nvPicPr>
          <p:cNvPr id="14339" name="Picture 11" descr="cotien"/>
          <p:cNvPicPr>
            <a:picLocks noChangeAspect="1" noChangeArrowheads="1" noCrop="1"/>
          </p:cNvPicPr>
          <p:nvPr/>
        </p:nvPicPr>
        <p:blipFill>
          <a:blip r:embed="rId2"/>
          <a:srcRect/>
          <a:stretch>
            <a:fillRect/>
          </a:stretch>
        </p:blipFill>
        <p:spPr bwMode="auto">
          <a:xfrm>
            <a:off x="1219200" y="4114800"/>
            <a:ext cx="6248400"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4"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21515" name="TextBox 2"/>
          <p:cNvSpPr txBox="1">
            <a:spLocks noChangeArrowheads="1"/>
          </p:cNvSpPr>
          <p:nvPr/>
        </p:nvSpPr>
        <p:spPr bwMode="auto">
          <a:xfrm>
            <a:off x="304800" y="762000"/>
            <a:ext cx="32766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Độ và radian:</a:t>
            </a:r>
          </a:p>
        </p:txBody>
      </p:sp>
      <p:sp>
        <p:nvSpPr>
          <p:cNvPr id="4" name="Cloud Callout 3"/>
          <p:cNvSpPr/>
          <p:nvPr/>
        </p:nvSpPr>
        <p:spPr>
          <a:xfrm>
            <a:off x="1905000" y="1752600"/>
            <a:ext cx="6934200" cy="3048000"/>
          </a:xfrm>
          <a:prstGeom prst="cloudCallout">
            <a:avLst>
              <a:gd name="adj1" fmla="val -74644"/>
              <a:gd name="adj2" fmla="val 6443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Times New Roman" pitchFamily="18" charset="0"/>
                <a:cs typeface="Times New Roman" pitchFamily="18" charset="0"/>
              </a:rPr>
              <a:t>Ta </a:t>
            </a:r>
            <a:r>
              <a:rPr lang="en-US" sz="2800" dirty="0" err="1">
                <a:latin typeface="Times New Roman" pitchFamily="18" charset="0"/>
                <a:cs typeface="Times New Roman" pitchFamily="18" charset="0"/>
              </a:rPr>
              <a:t>thấy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vừa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a:t>
            </a:r>
            <a:r>
              <a:rPr lang="en-US" sz="2800" dirty="0">
                <a:latin typeface="Times New Roman" pitchFamily="18" charset="0"/>
                <a:cs typeface="Times New Roman" pitchFamily="18" charset="0"/>
              </a:rPr>
              <a:t> nay </a:t>
            </a:r>
            <a:r>
              <a:rPr lang="en-US" sz="2800" dirty="0" err="1">
                <a:latin typeface="Times New Roman" pitchFamily="18" charset="0"/>
                <a:cs typeface="Times New Roman" pitchFamily="18" charset="0"/>
              </a:rPr>
              <a:t>lại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radian, </a:t>
            </a:r>
            <a:r>
              <a:rPr lang="en-US" sz="2800" dirty="0" err="1">
                <a:latin typeface="Times New Roman" pitchFamily="18" charset="0"/>
                <a:cs typeface="Times New Roman" pitchFamily="18" charset="0"/>
              </a:rPr>
              <a:t>vậy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giữa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radian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hệ</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a:t>
            </a:r>
          </a:p>
        </p:txBody>
      </p:sp>
      <p:sp>
        <p:nvSpPr>
          <p:cNvPr id="5" name="TextBox 4"/>
          <p:cNvSpPr txBox="1">
            <a:spLocks noChangeArrowheads="1"/>
          </p:cNvSpPr>
          <p:nvPr/>
        </p:nvSpPr>
        <p:spPr bwMode="auto">
          <a:xfrm>
            <a:off x="457200" y="1295400"/>
            <a:ext cx="4876800" cy="523875"/>
          </a:xfrm>
          <a:prstGeom prst="rect">
            <a:avLst/>
          </a:prstGeom>
          <a:noFill/>
          <a:ln w="9525">
            <a:noFill/>
            <a:miter lim="800000"/>
            <a:headEnd/>
            <a:tailEnd/>
          </a:ln>
        </p:spPr>
        <p:txBody>
          <a:bodyPr>
            <a:spAutoFit/>
          </a:bodyPr>
          <a:lstStyle/>
          <a:p>
            <a:r>
              <a:rPr lang="en-US" sz="2800">
                <a:solidFill>
                  <a:schemeClr val="tx2"/>
                </a:solidFill>
                <a:latin typeface="Times New Roman" pitchFamily="18" charset="0"/>
                <a:cs typeface="Times New Roman" pitchFamily="18" charset="0"/>
              </a:rPr>
              <a:t>b) Quan hệ giữa độ và radian:</a:t>
            </a:r>
          </a:p>
        </p:txBody>
      </p:sp>
      <p:sp>
        <p:nvSpPr>
          <p:cNvPr id="6" name="TextBox 5"/>
          <p:cNvSpPr txBox="1">
            <a:spLocks noChangeArrowheads="1"/>
          </p:cNvSpPr>
          <p:nvPr/>
        </p:nvSpPr>
        <p:spPr bwMode="auto">
          <a:xfrm>
            <a:off x="685800" y="1828800"/>
            <a:ext cx="4572000" cy="94615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Số đo cung       bằng bao nhiêu độ?</a:t>
            </a:r>
          </a:p>
        </p:txBody>
      </p:sp>
      <p:pic>
        <p:nvPicPr>
          <p:cNvPr id="7" name="Picture 3"/>
          <p:cNvPicPr>
            <a:picLocks noChangeAspect="1" noChangeArrowheads="1"/>
          </p:cNvPicPr>
          <p:nvPr/>
        </p:nvPicPr>
        <p:blipFill>
          <a:blip r:embed="rId4"/>
          <a:srcRect/>
          <a:stretch>
            <a:fillRect/>
          </a:stretch>
        </p:blipFill>
        <p:spPr bwMode="auto">
          <a:xfrm>
            <a:off x="5629275" y="762000"/>
            <a:ext cx="3514725" cy="3162300"/>
          </a:xfrm>
          <a:prstGeom prst="rect">
            <a:avLst/>
          </a:prstGeom>
          <a:noFill/>
          <a:ln w="9525">
            <a:noFill/>
            <a:miter lim="800000"/>
            <a:headEnd/>
            <a:tailEnd/>
          </a:ln>
        </p:spPr>
      </p:pic>
      <p:graphicFrame>
        <p:nvGraphicFramePr>
          <p:cNvPr id="21506" name="Object 2"/>
          <p:cNvGraphicFramePr>
            <a:graphicFrameLocks noChangeAspect="1"/>
          </p:cNvGraphicFramePr>
          <p:nvPr/>
        </p:nvGraphicFramePr>
        <p:xfrm>
          <a:off x="2362200" y="1828800"/>
          <a:ext cx="581025" cy="496888"/>
        </p:xfrm>
        <a:graphic>
          <a:graphicData uri="http://schemas.openxmlformats.org/presentationml/2006/ole">
            <p:oleObj spid="_x0000_s21506" name="Equation" r:id="rId5" imgW="266400" imgH="228600" progId="Equation.DSMT4">
              <p:embed/>
            </p:oleObj>
          </a:graphicData>
        </a:graphic>
      </p:graphicFrame>
      <p:sp>
        <p:nvSpPr>
          <p:cNvPr id="9" name="Rectangle 8"/>
          <p:cNvSpPr/>
          <p:nvPr/>
        </p:nvSpPr>
        <p:spPr>
          <a:xfrm>
            <a:off x="-152400" y="1752600"/>
            <a:ext cx="1028654"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
            </a:r>
          </a:p>
        </p:txBody>
      </p:sp>
      <p:sp>
        <p:nvSpPr>
          <p:cNvPr id="10" name="Rectangle 9"/>
          <p:cNvSpPr/>
          <p:nvPr/>
        </p:nvSpPr>
        <p:spPr>
          <a:xfrm>
            <a:off x="609600" y="4572000"/>
            <a:ext cx="1981200" cy="1447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3200" dirty="0">
              <a:latin typeface="Times New Roman" pitchFamily="18" charset="0"/>
              <a:cs typeface="Times New Roman" pitchFamily="18" charset="0"/>
            </a:endParaRPr>
          </a:p>
        </p:txBody>
      </p:sp>
      <p:graphicFrame>
        <p:nvGraphicFramePr>
          <p:cNvPr id="12" name="Object 3"/>
          <p:cNvGraphicFramePr>
            <a:graphicFrameLocks noChangeAspect="1"/>
          </p:cNvGraphicFramePr>
          <p:nvPr/>
        </p:nvGraphicFramePr>
        <p:xfrm>
          <a:off x="838200" y="4800600"/>
          <a:ext cx="1371600" cy="914400"/>
        </p:xfrm>
        <a:graphic>
          <a:graphicData uri="http://schemas.openxmlformats.org/presentationml/2006/ole">
            <p:oleObj spid="_x0000_s21507" name="Equation" r:id="rId6" imgW="304560" imgH="203040" progId="Equation.DSMT4">
              <p:embed/>
            </p:oleObj>
          </a:graphicData>
        </a:graphic>
      </p:graphicFrame>
      <p:sp>
        <p:nvSpPr>
          <p:cNvPr id="13" name="TextBox 12"/>
          <p:cNvSpPr txBox="1">
            <a:spLocks noChangeArrowheads="1"/>
          </p:cNvSpPr>
          <p:nvPr/>
        </p:nvSpPr>
        <p:spPr bwMode="auto">
          <a:xfrm>
            <a:off x="685800" y="2743200"/>
            <a:ext cx="4953000" cy="9540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Chu vi nửa hình tròn C(O,OA) là bao nhiêu?</a:t>
            </a:r>
          </a:p>
        </p:txBody>
      </p:sp>
      <p:sp>
        <p:nvSpPr>
          <p:cNvPr id="14" name="Rectangle 13"/>
          <p:cNvSpPr/>
          <p:nvPr/>
        </p:nvSpPr>
        <p:spPr>
          <a:xfrm>
            <a:off x="-152400" y="2667000"/>
            <a:ext cx="1028654"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
            </a:r>
          </a:p>
        </p:txBody>
      </p:sp>
      <p:sp>
        <p:nvSpPr>
          <p:cNvPr id="15" name="Rectangle 14"/>
          <p:cNvSpPr/>
          <p:nvPr/>
        </p:nvSpPr>
        <p:spPr>
          <a:xfrm>
            <a:off x="6553200" y="4648200"/>
            <a:ext cx="1981200" cy="1447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r" fontAlgn="auto">
              <a:spcBef>
                <a:spcPts val="0"/>
              </a:spcBef>
              <a:spcAft>
                <a:spcPts val="0"/>
              </a:spcAft>
              <a:defRPr/>
            </a:pPr>
            <a:r>
              <a:rPr lang="en-US" sz="3600" dirty="0" err="1">
                <a:latin typeface="Times New Roman" pitchFamily="18" charset="0"/>
                <a:cs typeface="Times New Roman" pitchFamily="18" charset="0"/>
              </a:rPr>
              <a:t>rad</a:t>
            </a:r>
            <a:endParaRPr lang="en-US" sz="3600" dirty="0">
              <a:latin typeface="Times New Roman" pitchFamily="18" charset="0"/>
              <a:cs typeface="Times New Roman" pitchFamily="18" charset="0"/>
            </a:endParaRPr>
          </a:p>
        </p:txBody>
      </p:sp>
      <p:graphicFrame>
        <p:nvGraphicFramePr>
          <p:cNvPr id="21508" name="Object 4"/>
          <p:cNvGraphicFramePr>
            <a:graphicFrameLocks noChangeAspect="1"/>
          </p:cNvGraphicFramePr>
          <p:nvPr/>
        </p:nvGraphicFramePr>
        <p:xfrm>
          <a:off x="6858000" y="4800600"/>
          <a:ext cx="976313" cy="971550"/>
        </p:xfrm>
        <a:graphic>
          <a:graphicData uri="http://schemas.openxmlformats.org/presentationml/2006/ole">
            <p:oleObj spid="_x0000_s21508" name="Equation" r:id="rId7" imgW="139680" imgH="139680" progId="Equation.DSMT4">
              <p:embed/>
            </p:oleObj>
          </a:graphicData>
        </a:graphic>
      </p:graphicFrame>
      <p:sp>
        <p:nvSpPr>
          <p:cNvPr id="17" name="Left-Right Arrow Callout 16"/>
          <p:cNvSpPr/>
          <p:nvPr/>
        </p:nvSpPr>
        <p:spPr>
          <a:xfrm>
            <a:off x="2590800" y="3733800"/>
            <a:ext cx="3886200" cy="3124200"/>
          </a:xfrm>
          <a:prstGeom prst="leftRightArrowCallout">
            <a:avLst>
              <a:gd name="adj1" fmla="val 0"/>
              <a:gd name="adj2" fmla="val 6111"/>
              <a:gd name="adj3" fmla="val 15000"/>
              <a:gd name="adj4" fmla="val 48123"/>
            </a:avLst>
          </a:prstGeom>
          <a:solidFill>
            <a:srgbClr val="DCF01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dirty="0" err="1">
                <a:solidFill>
                  <a:schemeClr val="tx1"/>
                </a:solidFill>
                <a:latin typeface="Times New Roman" pitchFamily="18" charset="0"/>
                <a:cs typeface="Times New Roman" pitchFamily="18" charset="0"/>
              </a:rPr>
              <a:t>Cả</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hai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đềulà</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độ</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dài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cung</a:t>
            </a:r>
            <a:r>
              <a:rPr lang="en-US" sz="2800" dirty="0">
                <a:solidFill>
                  <a:schemeClr val="tx1"/>
                </a:solidFill>
                <a:latin typeface="Times New Roman" pitchFamily="18" charset="0"/>
                <a:cs typeface="Times New Roman" pitchFamily="18" charset="0"/>
              </a:rPr>
              <a:t>       . </a:t>
            </a:r>
            <a:r>
              <a:rPr lang="en-US" sz="2800" dirty="0" err="1">
                <a:solidFill>
                  <a:schemeClr val="tx1"/>
                </a:solidFill>
                <a:latin typeface="Times New Roman" pitchFamily="18" charset="0"/>
                <a:cs typeface="Times New Roman" pitchFamily="18" charset="0"/>
              </a:rPr>
              <a:t>Vậy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quan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giữa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hai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đại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lượng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này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là</a:t>
            </a:r>
            <a:r>
              <a:rPr lang="en-US" sz="2800" dirty="0">
                <a:solidFill>
                  <a:schemeClr val="tx1"/>
                </a:solidFill>
                <a:latin typeface="Times New Roman" pitchFamily="18" charset="0"/>
                <a:cs typeface="Times New Roman" pitchFamily="18" charset="0"/>
              </a:rPr>
              <a:t>?</a:t>
            </a:r>
          </a:p>
        </p:txBody>
      </p:sp>
      <p:graphicFrame>
        <p:nvGraphicFramePr>
          <p:cNvPr id="21509" name="Object 5"/>
          <p:cNvGraphicFramePr>
            <a:graphicFrameLocks noChangeAspect="1"/>
          </p:cNvGraphicFramePr>
          <p:nvPr/>
        </p:nvGraphicFramePr>
        <p:xfrm>
          <a:off x="4876800" y="4608513"/>
          <a:ext cx="581025" cy="496887"/>
        </p:xfrm>
        <a:graphic>
          <a:graphicData uri="http://schemas.openxmlformats.org/presentationml/2006/ole">
            <p:oleObj spid="_x0000_s21509" name="Equation" r:id="rId8" imgW="266400" imgH="228600" progId="Equation.DSMT4">
              <p:embed/>
            </p:oleObj>
          </a:graphicData>
        </a:graphic>
      </p:graphicFrame>
      <p:sp>
        <p:nvSpPr>
          <p:cNvPr id="19" name="Equal 18"/>
          <p:cNvSpPr/>
          <p:nvPr/>
        </p:nvSpPr>
        <p:spPr>
          <a:xfrm>
            <a:off x="3505200" y="4572000"/>
            <a:ext cx="2133600" cy="1524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0" name="TextBox 19"/>
          <p:cNvSpPr txBox="1">
            <a:spLocks noChangeArrowheads="1"/>
          </p:cNvSpPr>
          <p:nvPr/>
        </p:nvSpPr>
        <p:spPr bwMode="auto">
          <a:xfrm>
            <a:off x="685800" y="2163763"/>
            <a:ext cx="4419600" cy="519112"/>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                        rad và 1 rad </a:t>
            </a:r>
          </a:p>
        </p:txBody>
      </p:sp>
      <p:graphicFrame>
        <p:nvGraphicFramePr>
          <p:cNvPr id="21510" name="Object 6"/>
          <p:cNvGraphicFramePr>
            <a:graphicFrameLocks noChangeAspect="1"/>
          </p:cNvGraphicFramePr>
          <p:nvPr/>
        </p:nvGraphicFramePr>
        <p:xfrm>
          <a:off x="1706563" y="2133600"/>
          <a:ext cx="1189037" cy="855663"/>
        </p:xfrm>
        <a:graphic>
          <a:graphicData uri="http://schemas.openxmlformats.org/presentationml/2006/ole">
            <p:oleObj spid="_x0000_s21510" name="Equation" r:id="rId9" imgW="545760" imgH="393480" progId="Equation.DSMT4">
              <p:embed/>
            </p:oleObj>
          </a:graphicData>
        </a:graphic>
      </p:graphicFrame>
      <p:graphicFrame>
        <p:nvGraphicFramePr>
          <p:cNvPr id="21511" name="Object 7"/>
          <p:cNvGraphicFramePr>
            <a:graphicFrameLocks noChangeAspect="1"/>
          </p:cNvGraphicFramePr>
          <p:nvPr/>
        </p:nvGraphicFramePr>
        <p:xfrm>
          <a:off x="4724400" y="1905000"/>
          <a:ext cx="1300163" cy="1020763"/>
        </p:xfrm>
        <a:graphic>
          <a:graphicData uri="http://schemas.openxmlformats.org/presentationml/2006/ole">
            <p:oleObj spid="_x0000_s21511" name="Equation" r:id="rId10" imgW="596880" imgH="469800" progId="Equation.DSMT4">
              <p:embed/>
            </p:oleObj>
          </a:graphicData>
        </a:graphic>
      </p:graphicFrame>
      <p:sp>
        <p:nvSpPr>
          <p:cNvPr id="23" name="Rectangle 22"/>
          <p:cNvSpPr/>
          <p:nvPr/>
        </p:nvSpPr>
        <p:spPr>
          <a:xfrm>
            <a:off x="685800" y="1935163"/>
            <a:ext cx="5562600"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TextBox 23"/>
          <p:cNvSpPr txBox="1">
            <a:spLocks noChangeArrowheads="1"/>
          </p:cNvSpPr>
          <p:nvPr/>
        </p:nvSpPr>
        <p:spPr bwMode="auto">
          <a:xfrm>
            <a:off x="685800" y="3581400"/>
            <a:ext cx="5791200" cy="13843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Lưu ý: khi viết số đo của một góc (hoặc cung) theo đơn vị radian người ta thường không viết chữ rad sau số đo</a:t>
            </a:r>
          </a:p>
        </p:txBody>
      </p:sp>
      <p:sp>
        <p:nvSpPr>
          <p:cNvPr id="25" name="TextBox 24"/>
          <p:cNvSpPr txBox="1">
            <a:spLocks noChangeArrowheads="1"/>
          </p:cNvSpPr>
          <p:nvPr/>
        </p:nvSpPr>
        <p:spPr bwMode="auto">
          <a:xfrm>
            <a:off x="533400" y="5181600"/>
            <a:ext cx="67056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Chẳng hạn cung     được hiểu là cung     rad</a:t>
            </a:r>
          </a:p>
        </p:txBody>
      </p:sp>
      <p:graphicFrame>
        <p:nvGraphicFramePr>
          <p:cNvPr id="21512" name="Object 8"/>
          <p:cNvGraphicFramePr>
            <a:graphicFrameLocks noChangeAspect="1"/>
          </p:cNvGraphicFramePr>
          <p:nvPr/>
        </p:nvGraphicFramePr>
        <p:xfrm>
          <a:off x="2971800" y="5029200"/>
          <a:ext cx="360363" cy="855663"/>
        </p:xfrm>
        <a:graphic>
          <a:graphicData uri="http://schemas.openxmlformats.org/presentationml/2006/ole">
            <p:oleObj spid="_x0000_s21512" name="Equation" r:id="rId11" imgW="164880" imgH="393480" progId="Equation.DSMT4">
              <p:embed/>
            </p:oleObj>
          </a:graphicData>
        </a:graphic>
      </p:graphicFrame>
      <p:graphicFrame>
        <p:nvGraphicFramePr>
          <p:cNvPr id="21513" name="Object 9"/>
          <p:cNvGraphicFramePr>
            <a:graphicFrameLocks noChangeAspect="1"/>
          </p:cNvGraphicFramePr>
          <p:nvPr/>
        </p:nvGraphicFramePr>
        <p:xfrm>
          <a:off x="5964238" y="5029200"/>
          <a:ext cx="360362" cy="855663"/>
        </p:xfrm>
        <a:graphic>
          <a:graphicData uri="http://schemas.openxmlformats.org/presentationml/2006/ole">
            <p:oleObj spid="_x0000_s21513" name="Equation" r:id="rId12" imgW="16488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1000"/>
                                        <p:tgtEl>
                                          <p:spTgt spid="4"/>
                                        </p:tgtEl>
                                        <p:attrNameLst>
                                          <p:attrName>ppt_x</p:attrName>
                                        </p:attrNameLst>
                                      </p:cBhvr>
                                      <p:tavLst>
                                        <p:tav tm="0">
                                          <p:val>
                                            <p:strVal val="ppt_x"/>
                                          </p:val>
                                        </p:tav>
                                        <p:tav tm="100000">
                                          <p:val>
                                            <p:strVal val="ppt_x"/>
                                          </p:val>
                                        </p:tav>
                                      </p:tavLst>
                                    </p:anim>
                                    <p:anim calcmode="lin" valueType="num">
                                      <p:cBhvr additive="base">
                                        <p:cTn id="13" dur="1000"/>
                                        <p:tgtEl>
                                          <p:spTgt spid="4"/>
                                        </p:tgtEl>
                                        <p:attrNameLst>
                                          <p:attrName>ppt_y</p:attrName>
                                        </p:attrNameLst>
                                      </p:cBhvr>
                                      <p:tavLst>
                                        <p:tav tm="0">
                                          <p:val>
                                            <p:strVal val="ppt_y"/>
                                          </p:val>
                                        </p:tav>
                                        <p:tav tm="100000">
                                          <p:val>
                                            <p:strVal val="1+ppt_h/2"/>
                                          </p:val>
                                        </p:tav>
                                      </p:tavLst>
                                    </p:anim>
                                    <p:set>
                                      <p:cBhvr>
                                        <p:cTn id="14" dur="1" fill="hold">
                                          <p:stCondLst>
                                            <p:cond delay="9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amond(in)">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lide(fromBottom)">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21506"/>
                                        </p:tgtEl>
                                        <p:attrNameLst>
                                          <p:attrName>style.visibility</p:attrName>
                                        </p:attrNameLst>
                                      </p:cBhvr>
                                      <p:to>
                                        <p:strVal val="visible"/>
                                      </p:to>
                                    </p:set>
                                    <p:animEffect transition="in" filter="diamond(in)">
                                      <p:cBhvr>
                                        <p:cTn id="29" dur="1000"/>
                                        <p:tgtEl>
                                          <p:spTgt spid="21506"/>
                                        </p:tgtEl>
                                      </p:cBhvr>
                                    </p:animEffect>
                                  </p:childTnLst>
                                </p:cTn>
                              </p:par>
                              <p:par>
                                <p:cTn id="30" presetID="8" presetClass="entr" presetSubtype="16"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amond(in)">
                                      <p:cBhvr>
                                        <p:cTn id="32" dur="1000"/>
                                        <p:tgtEl>
                                          <p:spTgt spid="6"/>
                                        </p:tgtEl>
                                      </p:cBhvr>
                                    </p:animEffect>
                                  </p:childTnLst>
                                </p:cTn>
                              </p:par>
                              <p:par>
                                <p:cTn id="33" presetID="8" presetClass="entr" presetSubtype="16"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amond(in)">
                                      <p:cBhvr>
                                        <p:cTn id="35" dur="1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slide(fromBottom)">
                                      <p:cBhvr>
                                        <p:cTn id="40" dur="1000"/>
                                        <p:tgtEl>
                                          <p:spTgt spid="12"/>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slide(fromBottom)">
                                      <p:cBhvr>
                                        <p:cTn id="43" dur="10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ntr" presetSubtype="16" fill="hold"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diamond(in)">
                                      <p:cBhvr>
                                        <p:cTn id="48" dur="1000"/>
                                        <p:tgtEl>
                                          <p:spTgt spid="14"/>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diamond(in)">
                                      <p:cBhvr>
                                        <p:cTn id="51" dur="1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nodeType="clickEffect">
                                  <p:stCondLst>
                                    <p:cond delay="0"/>
                                  </p:stCondLst>
                                  <p:childTnLst>
                                    <p:set>
                                      <p:cBhvr>
                                        <p:cTn id="55" dur="1" fill="hold">
                                          <p:stCondLst>
                                            <p:cond delay="0"/>
                                          </p:stCondLst>
                                        </p:cTn>
                                        <p:tgtEl>
                                          <p:spTgt spid="21508"/>
                                        </p:tgtEl>
                                        <p:attrNameLst>
                                          <p:attrName>style.visibility</p:attrName>
                                        </p:attrNameLst>
                                      </p:cBhvr>
                                      <p:to>
                                        <p:strVal val="visible"/>
                                      </p:to>
                                    </p:set>
                                    <p:animEffect transition="in" filter="slide(fromBottom)">
                                      <p:cBhvr>
                                        <p:cTn id="56" dur="1000"/>
                                        <p:tgtEl>
                                          <p:spTgt spid="21508"/>
                                        </p:tgtEl>
                                      </p:cBhvr>
                                    </p:animEffect>
                                  </p:childTnLst>
                                </p:cTn>
                              </p:par>
                              <p:par>
                                <p:cTn id="57" presetID="1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lide(fromBottom)">
                                      <p:cBhvr>
                                        <p:cTn id="59" dur="10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4" fill="hold" nodeType="clickEffect">
                                  <p:stCondLst>
                                    <p:cond delay="0"/>
                                  </p:stCondLst>
                                  <p:childTnLst>
                                    <p:set>
                                      <p:cBhvr>
                                        <p:cTn id="63" dur="1" fill="hold">
                                          <p:stCondLst>
                                            <p:cond delay="0"/>
                                          </p:stCondLst>
                                        </p:cTn>
                                        <p:tgtEl>
                                          <p:spTgt spid="21509"/>
                                        </p:tgtEl>
                                        <p:attrNameLst>
                                          <p:attrName>style.visibility</p:attrName>
                                        </p:attrNameLst>
                                      </p:cBhvr>
                                      <p:to>
                                        <p:strVal val="visible"/>
                                      </p:to>
                                    </p:set>
                                    <p:animEffect transition="in" filter="slide(fromBottom)">
                                      <p:cBhvr>
                                        <p:cTn id="64" dur="1000"/>
                                        <p:tgtEl>
                                          <p:spTgt spid="21509"/>
                                        </p:tgtEl>
                                      </p:cBhvr>
                                    </p:animEffect>
                                  </p:childTnLst>
                                </p:cTn>
                              </p:par>
                              <p:par>
                                <p:cTn id="65" presetID="12" presetClass="entr" presetSubtype="4" fill="hold" grpId="1"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slide(fromBottom)">
                                      <p:cBhvr>
                                        <p:cTn id="67" dur="10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xit" presetSubtype="4" fill="hold" nodeType="clickEffect">
                                  <p:stCondLst>
                                    <p:cond delay="0"/>
                                  </p:stCondLst>
                                  <p:childTnLst>
                                    <p:anim calcmode="lin" valueType="num">
                                      <p:cBhvr additive="base">
                                        <p:cTn id="71" dur="1000"/>
                                        <p:tgtEl>
                                          <p:spTgt spid="21509"/>
                                        </p:tgtEl>
                                        <p:attrNameLst>
                                          <p:attrName>ppt_x</p:attrName>
                                        </p:attrNameLst>
                                      </p:cBhvr>
                                      <p:tavLst>
                                        <p:tav tm="0">
                                          <p:val>
                                            <p:strVal val="ppt_x"/>
                                          </p:val>
                                        </p:tav>
                                        <p:tav tm="100000">
                                          <p:val>
                                            <p:strVal val="ppt_x"/>
                                          </p:val>
                                        </p:tav>
                                      </p:tavLst>
                                    </p:anim>
                                    <p:anim calcmode="lin" valueType="num">
                                      <p:cBhvr additive="base">
                                        <p:cTn id="72" dur="1000"/>
                                        <p:tgtEl>
                                          <p:spTgt spid="21509"/>
                                        </p:tgtEl>
                                        <p:attrNameLst>
                                          <p:attrName>ppt_y</p:attrName>
                                        </p:attrNameLst>
                                      </p:cBhvr>
                                      <p:tavLst>
                                        <p:tav tm="0">
                                          <p:val>
                                            <p:strVal val="ppt_y"/>
                                          </p:val>
                                        </p:tav>
                                        <p:tav tm="100000">
                                          <p:val>
                                            <p:strVal val="1+ppt_h/2"/>
                                          </p:val>
                                        </p:tav>
                                      </p:tavLst>
                                    </p:anim>
                                    <p:set>
                                      <p:cBhvr>
                                        <p:cTn id="73" dur="1" fill="hold">
                                          <p:stCondLst>
                                            <p:cond delay="999"/>
                                          </p:stCondLst>
                                        </p:cTn>
                                        <p:tgtEl>
                                          <p:spTgt spid="21509"/>
                                        </p:tgtEl>
                                        <p:attrNameLst>
                                          <p:attrName>style.visibility</p:attrName>
                                        </p:attrNameLst>
                                      </p:cBhvr>
                                      <p:to>
                                        <p:strVal val="hidden"/>
                                      </p:to>
                                    </p:set>
                                  </p:childTnLst>
                                </p:cTn>
                              </p:par>
                              <p:par>
                                <p:cTn id="74" presetID="2" presetClass="exit" presetSubtype="4" fill="hold" grpId="2" nodeType="withEffect">
                                  <p:stCondLst>
                                    <p:cond delay="0"/>
                                  </p:stCondLst>
                                  <p:childTnLst>
                                    <p:anim calcmode="lin" valueType="num">
                                      <p:cBhvr additive="base">
                                        <p:cTn id="75" dur="1000"/>
                                        <p:tgtEl>
                                          <p:spTgt spid="17"/>
                                        </p:tgtEl>
                                        <p:attrNameLst>
                                          <p:attrName>ppt_x</p:attrName>
                                        </p:attrNameLst>
                                      </p:cBhvr>
                                      <p:tavLst>
                                        <p:tav tm="0">
                                          <p:val>
                                            <p:strVal val="ppt_x"/>
                                          </p:val>
                                        </p:tav>
                                        <p:tav tm="100000">
                                          <p:val>
                                            <p:strVal val="ppt_x"/>
                                          </p:val>
                                        </p:tav>
                                      </p:tavLst>
                                    </p:anim>
                                    <p:anim calcmode="lin" valueType="num">
                                      <p:cBhvr additive="base">
                                        <p:cTn id="76" dur="1000"/>
                                        <p:tgtEl>
                                          <p:spTgt spid="17"/>
                                        </p:tgtEl>
                                        <p:attrNameLst>
                                          <p:attrName>ppt_y</p:attrName>
                                        </p:attrNameLst>
                                      </p:cBhvr>
                                      <p:tavLst>
                                        <p:tav tm="0">
                                          <p:val>
                                            <p:strVal val="ppt_y"/>
                                          </p:val>
                                        </p:tav>
                                        <p:tav tm="100000">
                                          <p:val>
                                            <p:strVal val="1+ppt_h/2"/>
                                          </p:val>
                                        </p:tav>
                                      </p:tavLst>
                                    </p:anim>
                                    <p:set>
                                      <p:cBhvr>
                                        <p:cTn id="77" dur="1" fill="hold">
                                          <p:stCondLst>
                                            <p:cond delay="999"/>
                                          </p:stCondLst>
                                        </p:cTn>
                                        <p:tgtEl>
                                          <p:spTgt spid="17"/>
                                        </p:tgtEl>
                                        <p:attrNameLst>
                                          <p:attrName>style.visibility</p:attrName>
                                        </p:attrNameLst>
                                      </p:cBhvr>
                                      <p:to>
                                        <p:strVal val="hidden"/>
                                      </p:to>
                                    </p:set>
                                  </p:childTnLst>
                                </p:cTn>
                              </p:par>
                              <p:par>
                                <p:cTn id="78" presetID="2" presetClass="entr" presetSubtype="4" fill="hold" nodeType="with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additive="base">
                                        <p:cTn id="80" dur="1000" fill="hold"/>
                                        <p:tgtEl>
                                          <p:spTgt spid="19"/>
                                        </p:tgtEl>
                                        <p:attrNameLst>
                                          <p:attrName>ppt_x</p:attrName>
                                        </p:attrNameLst>
                                      </p:cBhvr>
                                      <p:tavLst>
                                        <p:tav tm="0">
                                          <p:val>
                                            <p:strVal val="#ppt_x"/>
                                          </p:val>
                                        </p:tav>
                                        <p:tav tm="100000">
                                          <p:val>
                                            <p:strVal val="#ppt_x"/>
                                          </p:val>
                                        </p:tav>
                                      </p:tavLst>
                                    </p:anim>
                                    <p:anim calcmode="lin" valueType="num">
                                      <p:cBhvr additive="base">
                                        <p:cTn id="81"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8" presetClass="exit" presetSubtype="16" fill="hold" nodeType="clickEffect">
                                  <p:stCondLst>
                                    <p:cond delay="0"/>
                                  </p:stCondLst>
                                  <p:childTnLst>
                                    <p:animEffect transition="out" filter="diamond(in)">
                                      <p:cBhvr>
                                        <p:cTn id="85" dur="1000"/>
                                        <p:tgtEl>
                                          <p:spTgt spid="7"/>
                                        </p:tgtEl>
                                      </p:cBhvr>
                                    </p:animEffect>
                                    <p:set>
                                      <p:cBhvr>
                                        <p:cTn id="86" dur="1" fill="hold">
                                          <p:stCondLst>
                                            <p:cond delay="999"/>
                                          </p:stCondLst>
                                        </p:cTn>
                                        <p:tgtEl>
                                          <p:spTgt spid="7"/>
                                        </p:tgtEl>
                                        <p:attrNameLst>
                                          <p:attrName>style.visibility</p:attrName>
                                        </p:attrNameLst>
                                      </p:cBhvr>
                                      <p:to>
                                        <p:strVal val="hidden"/>
                                      </p:to>
                                    </p:set>
                                  </p:childTnLst>
                                </p:cTn>
                              </p:par>
                              <p:par>
                                <p:cTn id="87" presetID="8" presetClass="exit" presetSubtype="16" fill="hold" nodeType="withEffect">
                                  <p:stCondLst>
                                    <p:cond delay="0"/>
                                  </p:stCondLst>
                                  <p:childTnLst>
                                    <p:animEffect transition="out" filter="diamond(in)">
                                      <p:cBhvr>
                                        <p:cTn id="88" dur="1000"/>
                                        <p:tgtEl>
                                          <p:spTgt spid="21506"/>
                                        </p:tgtEl>
                                      </p:cBhvr>
                                    </p:animEffect>
                                    <p:set>
                                      <p:cBhvr>
                                        <p:cTn id="89" dur="1" fill="hold">
                                          <p:stCondLst>
                                            <p:cond delay="999"/>
                                          </p:stCondLst>
                                        </p:cTn>
                                        <p:tgtEl>
                                          <p:spTgt spid="21506"/>
                                        </p:tgtEl>
                                        <p:attrNameLst>
                                          <p:attrName>style.visibility</p:attrName>
                                        </p:attrNameLst>
                                      </p:cBhvr>
                                      <p:to>
                                        <p:strVal val="hidden"/>
                                      </p:to>
                                    </p:set>
                                  </p:childTnLst>
                                </p:cTn>
                              </p:par>
                              <p:par>
                                <p:cTn id="90" presetID="8" presetClass="exit" presetSubtype="16" fill="hold" grpId="1" nodeType="withEffect">
                                  <p:stCondLst>
                                    <p:cond delay="0"/>
                                  </p:stCondLst>
                                  <p:childTnLst>
                                    <p:animEffect transition="out" filter="diamond(in)">
                                      <p:cBhvr>
                                        <p:cTn id="91" dur="1000"/>
                                        <p:tgtEl>
                                          <p:spTgt spid="6"/>
                                        </p:tgtEl>
                                      </p:cBhvr>
                                    </p:animEffect>
                                    <p:set>
                                      <p:cBhvr>
                                        <p:cTn id="92" dur="1" fill="hold">
                                          <p:stCondLst>
                                            <p:cond delay="999"/>
                                          </p:stCondLst>
                                        </p:cTn>
                                        <p:tgtEl>
                                          <p:spTgt spid="6"/>
                                        </p:tgtEl>
                                        <p:attrNameLst>
                                          <p:attrName>style.visibility</p:attrName>
                                        </p:attrNameLst>
                                      </p:cBhvr>
                                      <p:to>
                                        <p:strVal val="hidden"/>
                                      </p:to>
                                    </p:set>
                                  </p:childTnLst>
                                </p:cTn>
                              </p:par>
                              <p:par>
                                <p:cTn id="93" presetID="8" presetClass="exit" presetSubtype="16" fill="hold" nodeType="withEffect">
                                  <p:stCondLst>
                                    <p:cond delay="0"/>
                                  </p:stCondLst>
                                  <p:childTnLst>
                                    <p:animEffect transition="out" filter="diamond(in)">
                                      <p:cBhvr>
                                        <p:cTn id="94" dur="1000"/>
                                        <p:tgtEl>
                                          <p:spTgt spid="9"/>
                                        </p:tgtEl>
                                      </p:cBhvr>
                                    </p:animEffect>
                                    <p:set>
                                      <p:cBhvr>
                                        <p:cTn id="95" dur="1" fill="hold">
                                          <p:stCondLst>
                                            <p:cond delay="999"/>
                                          </p:stCondLst>
                                        </p:cTn>
                                        <p:tgtEl>
                                          <p:spTgt spid="9"/>
                                        </p:tgtEl>
                                        <p:attrNameLst>
                                          <p:attrName>style.visibility</p:attrName>
                                        </p:attrNameLst>
                                      </p:cBhvr>
                                      <p:to>
                                        <p:strVal val="hidden"/>
                                      </p:to>
                                    </p:set>
                                  </p:childTnLst>
                                </p:cTn>
                              </p:par>
                              <p:par>
                                <p:cTn id="96" presetID="8" presetClass="exit" presetSubtype="16" fill="hold" nodeType="withEffect">
                                  <p:stCondLst>
                                    <p:cond delay="0"/>
                                  </p:stCondLst>
                                  <p:childTnLst>
                                    <p:animEffect transition="out" filter="diamond(in)">
                                      <p:cBhvr>
                                        <p:cTn id="97" dur="1000"/>
                                        <p:tgtEl>
                                          <p:spTgt spid="14"/>
                                        </p:tgtEl>
                                      </p:cBhvr>
                                    </p:animEffect>
                                    <p:set>
                                      <p:cBhvr>
                                        <p:cTn id="98" dur="1" fill="hold">
                                          <p:stCondLst>
                                            <p:cond delay="999"/>
                                          </p:stCondLst>
                                        </p:cTn>
                                        <p:tgtEl>
                                          <p:spTgt spid="14"/>
                                        </p:tgtEl>
                                        <p:attrNameLst>
                                          <p:attrName>style.visibility</p:attrName>
                                        </p:attrNameLst>
                                      </p:cBhvr>
                                      <p:to>
                                        <p:strVal val="hidden"/>
                                      </p:to>
                                    </p:set>
                                  </p:childTnLst>
                                </p:cTn>
                              </p:par>
                              <p:par>
                                <p:cTn id="99" presetID="8" presetClass="exit" presetSubtype="16" fill="hold" grpId="1" nodeType="withEffect">
                                  <p:stCondLst>
                                    <p:cond delay="0"/>
                                  </p:stCondLst>
                                  <p:childTnLst>
                                    <p:animEffect transition="out" filter="diamond(in)">
                                      <p:cBhvr>
                                        <p:cTn id="100" dur="1000"/>
                                        <p:tgtEl>
                                          <p:spTgt spid="13"/>
                                        </p:tgtEl>
                                      </p:cBhvr>
                                    </p:animEffect>
                                    <p:set>
                                      <p:cBhvr>
                                        <p:cTn id="101" dur="1" fill="hold">
                                          <p:stCondLst>
                                            <p:cond delay="999"/>
                                          </p:stCondLst>
                                        </p:cTn>
                                        <p:tgtEl>
                                          <p:spTgt spid="13"/>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12" presetClass="entr" presetSubtype="4" fill="hold" grpId="0" nodeType="click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slide(fromBottom)">
                                      <p:cBhvr>
                                        <p:cTn id="106" dur="1000"/>
                                        <p:tgtEl>
                                          <p:spTgt spid="23"/>
                                        </p:tgtEl>
                                      </p:cBhvr>
                                    </p:animEffect>
                                  </p:childTnLst>
                                </p:cTn>
                              </p:par>
                              <p:par>
                                <p:cTn id="107" presetID="12" presetClass="entr" presetSubtype="4" fill="hold" nodeType="withEffect">
                                  <p:stCondLst>
                                    <p:cond delay="0"/>
                                  </p:stCondLst>
                                  <p:childTnLst>
                                    <p:set>
                                      <p:cBhvr>
                                        <p:cTn id="108" dur="1" fill="hold">
                                          <p:stCondLst>
                                            <p:cond delay="0"/>
                                          </p:stCondLst>
                                        </p:cTn>
                                        <p:tgtEl>
                                          <p:spTgt spid="21510"/>
                                        </p:tgtEl>
                                        <p:attrNameLst>
                                          <p:attrName>style.visibility</p:attrName>
                                        </p:attrNameLst>
                                      </p:cBhvr>
                                      <p:to>
                                        <p:strVal val="visible"/>
                                      </p:to>
                                    </p:set>
                                    <p:animEffect transition="in" filter="slide(fromBottom)">
                                      <p:cBhvr>
                                        <p:cTn id="109" dur="1000"/>
                                        <p:tgtEl>
                                          <p:spTgt spid="21510"/>
                                        </p:tgtEl>
                                      </p:cBhvr>
                                    </p:animEffect>
                                  </p:childTnLst>
                                </p:cTn>
                              </p:par>
                              <p:par>
                                <p:cTn id="110" presetID="12" presetClass="entr" presetSubtype="4" fill="hold" nodeType="withEffect">
                                  <p:stCondLst>
                                    <p:cond delay="0"/>
                                  </p:stCondLst>
                                  <p:childTnLst>
                                    <p:set>
                                      <p:cBhvr>
                                        <p:cTn id="111" dur="1" fill="hold">
                                          <p:stCondLst>
                                            <p:cond delay="0"/>
                                          </p:stCondLst>
                                        </p:cTn>
                                        <p:tgtEl>
                                          <p:spTgt spid="21511"/>
                                        </p:tgtEl>
                                        <p:attrNameLst>
                                          <p:attrName>style.visibility</p:attrName>
                                        </p:attrNameLst>
                                      </p:cBhvr>
                                      <p:to>
                                        <p:strVal val="visible"/>
                                      </p:to>
                                    </p:set>
                                    <p:animEffect transition="in" filter="slide(fromBottom)">
                                      <p:cBhvr>
                                        <p:cTn id="112" dur="1000"/>
                                        <p:tgtEl>
                                          <p:spTgt spid="21511"/>
                                        </p:tgtEl>
                                      </p:cBhvr>
                                    </p:animEffect>
                                  </p:childTnLst>
                                </p:cTn>
                              </p:par>
                              <p:par>
                                <p:cTn id="113" presetID="12" presetClass="entr" presetSubtype="4" fill="hold" grpId="0" nodeType="withEffect">
                                  <p:stCondLst>
                                    <p:cond delay="0"/>
                                  </p:stCondLst>
                                  <p:childTnLst>
                                    <p:set>
                                      <p:cBhvr>
                                        <p:cTn id="114" dur="1" fill="hold">
                                          <p:stCondLst>
                                            <p:cond delay="0"/>
                                          </p:stCondLst>
                                        </p:cTn>
                                        <p:tgtEl>
                                          <p:spTgt spid="20"/>
                                        </p:tgtEl>
                                        <p:attrNameLst>
                                          <p:attrName>style.visibility</p:attrName>
                                        </p:attrNameLst>
                                      </p:cBhvr>
                                      <p:to>
                                        <p:strVal val="visible"/>
                                      </p:to>
                                    </p:set>
                                    <p:animEffect transition="in" filter="slide(fromBottom)">
                                      <p:cBhvr>
                                        <p:cTn id="115" dur="1000"/>
                                        <p:tgtEl>
                                          <p:spTgt spid="20"/>
                                        </p:tgtEl>
                                      </p:cBhvr>
                                    </p:animEffect>
                                  </p:childTnLst>
                                </p:cTn>
                              </p:par>
                            </p:childTnLst>
                          </p:cTn>
                        </p:par>
                      </p:childTnLst>
                    </p:cTn>
                  </p:par>
                  <p:par>
                    <p:cTn id="116" fill="hold">
                      <p:stCondLst>
                        <p:cond delay="indefinite"/>
                      </p:stCondLst>
                      <p:childTnLst>
                        <p:par>
                          <p:cTn id="117" fill="hold">
                            <p:stCondLst>
                              <p:cond delay="0"/>
                            </p:stCondLst>
                            <p:childTnLst>
                              <p:par>
                                <p:cTn id="118" presetID="2" presetClass="exit" presetSubtype="4" fill="hold" nodeType="clickEffect">
                                  <p:stCondLst>
                                    <p:cond delay="0"/>
                                  </p:stCondLst>
                                  <p:childTnLst>
                                    <p:anim calcmode="lin" valueType="num">
                                      <p:cBhvr additive="base">
                                        <p:cTn id="119" dur="1000"/>
                                        <p:tgtEl>
                                          <p:spTgt spid="21509"/>
                                        </p:tgtEl>
                                        <p:attrNameLst>
                                          <p:attrName>ppt_x</p:attrName>
                                        </p:attrNameLst>
                                      </p:cBhvr>
                                      <p:tavLst>
                                        <p:tav tm="0">
                                          <p:val>
                                            <p:strVal val="ppt_x"/>
                                          </p:val>
                                        </p:tav>
                                        <p:tav tm="100000">
                                          <p:val>
                                            <p:strVal val="ppt_x"/>
                                          </p:val>
                                        </p:tav>
                                      </p:tavLst>
                                    </p:anim>
                                    <p:anim calcmode="lin" valueType="num">
                                      <p:cBhvr additive="base">
                                        <p:cTn id="120" dur="1000"/>
                                        <p:tgtEl>
                                          <p:spTgt spid="21509"/>
                                        </p:tgtEl>
                                        <p:attrNameLst>
                                          <p:attrName>ppt_y</p:attrName>
                                        </p:attrNameLst>
                                      </p:cBhvr>
                                      <p:tavLst>
                                        <p:tav tm="0">
                                          <p:val>
                                            <p:strVal val="ppt_y"/>
                                          </p:val>
                                        </p:tav>
                                        <p:tav tm="100000">
                                          <p:val>
                                            <p:strVal val="1+ppt_h/2"/>
                                          </p:val>
                                        </p:tav>
                                      </p:tavLst>
                                    </p:anim>
                                    <p:set>
                                      <p:cBhvr>
                                        <p:cTn id="121" dur="1" fill="hold">
                                          <p:stCondLst>
                                            <p:cond delay="999"/>
                                          </p:stCondLst>
                                        </p:cTn>
                                        <p:tgtEl>
                                          <p:spTgt spid="21509"/>
                                        </p:tgtEl>
                                        <p:attrNameLst>
                                          <p:attrName>style.visibility</p:attrName>
                                        </p:attrNameLst>
                                      </p:cBhvr>
                                      <p:to>
                                        <p:strVal val="hidden"/>
                                      </p:to>
                                    </p:set>
                                  </p:childTnLst>
                                </p:cTn>
                              </p:par>
                              <p:par>
                                <p:cTn id="122" presetID="2" presetClass="exit" presetSubtype="4" fill="hold" grpId="3" nodeType="withEffect">
                                  <p:stCondLst>
                                    <p:cond delay="0"/>
                                  </p:stCondLst>
                                  <p:childTnLst>
                                    <p:anim calcmode="lin" valueType="num">
                                      <p:cBhvr additive="base">
                                        <p:cTn id="123" dur="1000"/>
                                        <p:tgtEl>
                                          <p:spTgt spid="17"/>
                                        </p:tgtEl>
                                        <p:attrNameLst>
                                          <p:attrName>ppt_x</p:attrName>
                                        </p:attrNameLst>
                                      </p:cBhvr>
                                      <p:tavLst>
                                        <p:tav tm="0">
                                          <p:val>
                                            <p:strVal val="ppt_x"/>
                                          </p:val>
                                        </p:tav>
                                        <p:tav tm="100000">
                                          <p:val>
                                            <p:strVal val="ppt_x"/>
                                          </p:val>
                                        </p:tav>
                                      </p:tavLst>
                                    </p:anim>
                                    <p:anim calcmode="lin" valueType="num">
                                      <p:cBhvr additive="base">
                                        <p:cTn id="124" dur="1000"/>
                                        <p:tgtEl>
                                          <p:spTgt spid="17"/>
                                        </p:tgtEl>
                                        <p:attrNameLst>
                                          <p:attrName>ppt_y</p:attrName>
                                        </p:attrNameLst>
                                      </p:cBhvr>
                                      <p:tavLst>
                                        <p:tav tm="0">
                                          <p:val>
                                            <p:strVal val="ppt_y"/>
                                          </p:val>
                                        </p:tav>
                                        <p:tav tm="100000">
                                          <p:val>
                                            <p:strVal val="1+ppt_h/2"/>
                                          </p:val>
                                        </p:tav>
                                      </p:tavLst>
                                    </p:anim>
                                    <p:set>
                                      <p:cBhvr>
                                        <p:cTn id="125" dur="1" fill="hold">
                                          <p:stCondLst>
                                            <p:cond delay="999"/>
                                          </p:stCondLst>
                                        </p:cTn>
                                        <p:tgtEl>
                                          <p:spTgt spid="17"/>
                                        </p:tgtEl>
                                        <p:attrNameLst>
                                          <p:attrName>style.visibility</p:attrName>
                                        </p:attrNameLst>
                                      </p:cBhvr>
                                      <p:to>
                                        <p:strVal val="hidden"/>
                                      </p:to>
                                    </p:set>
                                  </p:childTnLst>
                                </p:cTn>
                              </p:par>
                              <p:par>
                                <p:cTn id="126" presetID="2" presetClass="exit" presetSubtype="4" fill="hold" nodeType="withEffect">
                                  <p:stCondLst>
                                    <p:cond delay="0"/>
                                  </p:stCondLst>
                                  <p:childTnLst>
                                    <p:anim calcmode="lin" valueType="num">
                                      <p:cBhvr additive="base">
                                        <p:cTn id="127" dur="1000"/>
                                        <p:tgtEl>
                                          <p:spTgt spid="19"/>
                                        </p:tgtEl>
                                        <p:attrNameLst>
                                          <p:attrName>ppt_x</p:attrName>
                                        </p:attrNameLst>
                                      </p:cBhvr>
                                      <p:tavLst>
                                        <p:tav tm="0">
                                          <p:val>
                                            <p:strVal val="ppt_x"/>
                                          </p:val>
                                        </p:tav>
                                        <p:tav tm="100000">
                                          <p:val>
                                            <p:strVal val="ppt_x"/>
                                          </p:val>
                                        </p:tav>
                                      </p:tavLst>
                                    </p:anim>
                                    <p:anim calcmode="lin" valueType="num">
                                      <p:cBhvr additive="base">
                                        <p:cTn id="128" dur="1000"/>
                                        <p:tgtEl>
                                          <p:spTgt spid="19"/>
                                        </p:tgtEl>
                                        <p:attrNameLst>
                                          <p:attrName>ppt_y</p:attrName>
                                        </p:attrNameLst>
                                      </p:cBhvr>
                                      <p:tavLst>
                                        <p:tav tm="0">
                                          <p:val>
                                            <p:strVal val="ppt_y"/>
                                          </p:val>
                                        </p:tav>
                                        <p:tav tm="100000">
                                          <p:val>
                                            <p:strVal val="1+ppt_h/2"/>
                                          </p:val>
                                        </p:tav>
                                      </p:tavLst>
                                    </p:anim>
                                    <p:set>
                                      <p:cBhvr>
                                        <p:cTn id="129" dur="1" fill="hold">
                                          <p:stCondLst>
                                            <p:cond delay="999"/>
                                          </p:stCondLst>
                                        </p:cTn>
                                        <p:tgtEl>
                                          <p:spTgt spid="19"/>
                                        </p:tgtEl>
                                        <p:attrNameLst>
                                          <p:attrName>style.visibility</p:attrName>
                                        </p:attrNameLst>
                                      </p:cBhvr>
                                      <p:to>
                                        <p:strVal val="hidden"/>
                                      </p:to>
                                    </p:set>
                                  </p:childTnLst>
                                </p:cTn>
                              </p:par>
                              <p:par>
                                <p:cTn id="130" presetID="2" presetClass="exit" presetSubtype="4" fill="hold" nodeType="withEffect">
                                  <p:stCondLst>
                                    <p:cond delay="0"/>
                                  </p:stCondLst>
                                  <p:childTnLst>
                                    <p:anim calcmode="lin" valueType="num">
                                      <p:cBhvr additive="base">
                                        <p:cTn id="131" dur="1000"/>
                                        <p:tgtEl>
                                          <p:spTgt spid="12"/>
                                        </p:tgtEl>
                                        <p:attrNameLst>
                                          <p:attrName>ppt_x</p:attrName>
                                        </p:attrNameLst>
                                      </p:cBhvr>
                                      <p:tavLst>
                                        <p:tav tm="0">
                                          <p:val>
                                            <p:strVal val="ppt_x"/>
                                          </p:val>
                                        </p:tav>
                                        <p:tav tm="100000">
                                          <p:val>
                                            <p:strVal val="ppt_x"/>
                                          </p:val>
                                        </p:tav>
                                      </p:tavLst>
                                    </p:anim>
                                    <p:anim calcmode="lin" valueType="num">
                                      <p:cBhvr additive="base">
                                        <p:cTn id="132" dur="1000"/>
                                        <p:tgtEl>
                                          <p:spTgt spid="12"/>
                                        </p:tgtEl>
                                        <p:attrNameLst>
                                          <p:attrName>ppt_y</p:attrName>
                                        </p:attrNameLst>
                                      </p:cBhvr>
                                      <p:tavLst>
                                        <p:tav tm="0">
                                          <p:val>
                                            <p:strVal val="ppt_y"/>
                                          </p:val>
                                        </p:tav>
                                        <p:tav tm="100000">
                                          <p:val>
                                            <p:strVal val="1+ppt_h/2"/>
                                          </p:val>
                                        </p:tav>
                                      </p:tavLst>
                                    </p:anim>
                                    <p:set>
                                      <p:cBhvr>
                                        <p:cTn id="133" dur="1" fill="hold">
                                          <p:stCondLst>
                                            <p:cond delay="999"/>
                                          </p:stCondLst>
                                        </p:cTn>
                                        <p:tgtEl>
                                          <p:spTgt spid="12"/>
                                        </p:tgtEl>
                                        <p:attrNameLst>
                                          <p:attrName>style.visibility</p:attrName>
                                        </p:attrNameLst>
                                      </p:cBhvr>
                                      <p:to>
                                        <p:strVal val="hidden"/>
                                      </p:to>
                                    </p:set>
                                  </p:childTnLst>
                                </p:cTn>
                              </p:par>
                              <p:par>
                                <p:cTn id="134" presetID="2" presetClass="exit" presetSubtype="4" fill="hold" grpId="1" nodeType="withEffect">
                                  <p:stCondLst>
                                    <p:cond delay="0"/>
                                  </p:stCondLst>
                                  <p:childTnLst>
                                    <p:anim calcmode="lin" valueType="num">
                                      <p:cBhvr additive="base">
                                        <p:cTn id="135" dur="1000"/>
                                        <p:tgtEl>
                                          <p:spTgt spid="10"/>
                                        </p:tgtEl>
                                        <p:attrNameLst>
                                          <p:attrName>ppt_x</p:attrName>
                                        </p:attrNameLst>
                                      </p:cBhvr>
                                      <p:tavLst>
                                        <p:tav tm="0">
                                          <p:val>
                                            <p:strVal val="ppt_x"/>
                                          </p:val>
                                        </p:tav>
                                        <p:tav tm="100000">
                                          <p:val>
                                            <p:strVal val="ppt_x"/>
                                          </p:val>
                                        </p:tav>
                                      </p:tavLst>
                                    </p:anim>
                                    <p:anim calcmode="lin" valueType="num">
                                      <p:cBhvr additive="base">
                                        <p:cTn id="136" dur="1000"/>
                                        <p:tgtEl>
                                          <p:spTgt spid="10"/>
                                        </p:tgtEl>
                                        <p:attrNameLst>
                                          <p:attrName>ppt_y</p:attrName>
                                        </p:attrNameLst>
                                      </p:cBhvr>
                                      <p:tavLst>
                                        <p:tav tm="0">
                                          <p:val>
                                            <p:strVal val="ppt_y"/>
                                          </p:val>
                                        </p:tav>
                                        <p:tav tm="100000">
                                          <p:val>
                                            <p:strVal val="1+ppt_h/2"/>
                                          </p:val>
                                        </p:tav>
                                      </p:tavLst>
                                    </p:anim>
                                    <p:set>
                                      <p:cBhvr>
                                        <p:cTn id="137" dur="1" fill="hold">
                                          <p:stCondLst>
                                            <p:cond delay="999"/>
                                          </p:stCondLst>
                                        </p:cTn>
                                        <p:tgtEl>
                                          <p:spTgt spid="10"/>
                                        </p:tgtEl>
                                        <p:attrNameLst>
                                          <p:attrName>style.visibility</p:attrName>
                                        </p:attrNameLst>
                                      </p:cBhvr>
                                      <p:to>
                                        <p:strVal val="hidden"/>
                                      </p:to>
                                    </p:set>
                                  </p:childTnLst>
                                </p:cTn>
                              </p:par>
                              <p:par>
                                <p:cTn id="138" presetID="2" presetClass="exit" presetSubtype="4" fill="hold" nodeType="withEffect">
                                  <p:stCondLst>
                                    <p:cond delay="0"/>
                                  </p:stCondLst>
                                  <p:childTnLst>
                                    <p:anim calcmode="lin" valueType="num">
                                      <p:cBhvr additive="base">
                                        <p:cTn id="139" dur="1000"/>
                                        <p:tgtEl>
                                          <p:spTgt spid="21508"/>
                                        </p:tgtEl>
                                        <p:attrNameLst>
                                          <p:attrName>ppt_x</p:attrName>
                                        </p:attrNameLst>
                                      </p:cBhvr>
                                      <p:tavLst>
                                        <p:tav tm="0">
                                          <p:val>
                                            <p:strVal val="ppt_x"/>
                                          </p:val>
                                        </p:tav>
                                        <p:tav tm="100000">
                                          <p:val>
                                            <p:strVal val="ppt_x"/>
                                          </p:val>
                                        </p:tav>
                                      </p:tavLst>
                                    </p:anim>
                                    <p:anim calcmode="lin" valueType="num">
                                      <p:cBhvr additive="base">
                                        <p:cTn id="140" dur="1000"/>
                                        <p:tgtEl>
                                          <p:spTgt spid="21508"/>
                                        </p:tgtEl>
                                        <p:attrNameLst>
                                          <p:attrName>ppt_y</p:attrName>
                                        </p:attrNameLst>
                                      </p:cBhvr>
                                      <p:tavLst>
                                        <p:tav tm="0">
                                          <p:val>
                                            <p:strVal val="ppt_y"/>
                                          </p:val>
                                        </p:tav>
                                        <p:tav tm="100000">
                                          <p:val>
                                            <p:strVal val="1+ppt_h/2"/>
                                          </p:val>
                                        </p:tav>
                                      </p:tavLst>
                                    </p:anim>
                                    <p:set>
                                      <p:cBhvr>
                                        <p:cTn id="141" dur="1" fill="hold">
                                          <p:stCondLst>
                                            <p:cond delay="999"/>
                                          </p:stCondLst>
                                        </p:cTn>
                                        <p:tgtEl>
                                          <p:spTgt spid="21508"/>
                                        </p:tgtEl>
                                        <p:attrNameLst>
                                          <p:attrName>style.visibility</p:attrName>
                                        </p:attrNameLst>
                                      </p:cBhvr>
                                      <p:to>
                                        <p:strVal val="hidden"/>
                                      </p:to>
                                    </p:set>
                                  </p:childTnLst>
                                </p:cTn>
                              </p:par>
                              <p:par>
                                <p:cTn id="142" presetID="2" presetClass="exit" presetSubtype="4" fill="hold" grpId="1" nodeType="withEffect">
                                  <p:stCondLst>
                                    <p:cond delay="0"/>
                                  </p:stCondLst>
                                  <p:childTnLst>
                                    <p:anim calcmode="lin" valueType="num">
                                      <p:cBhvr additive="base">
                                        <p:cTn id="143" dur="1000"/>
                                        <p:tgtEl>
                                          <p:spTgt spid="15"/>
                                        </p:tgtEl>
                                        <p:attrNameLst>
                                          <p:attrName>ppt_x</p:attrName>
                                        </p:attrNameLst>
                                      </p:cBhvr>
                                      <p:tavLst>
                                        <p:tav tm="0">
                                          <p:val>
                                            <p:strVal val="ppt_x"/>
                                          </p:val>
                                        </p:tav>
                                        <p:tav tm="100000">
                                          <p:val>
                                            <p:strVal val="ppt_x"/>
                                          </p:val>
                                        </p:tav>
                                      </p:tavLst>
                                    </p:anim>
                                    <p:anim calcmode="lin" valueType="num">
                                      <p:cBhvr additive="base">
                                        <p:cTn id="144" dur="1000"/>
                                        <p:tgtEl>
                                          <p:spTgt spid="15"/>
                                        </p:tgtEl>
                                        <p:attrNameLst>
                                          <p:attrName>ppt_y</p:attrName>
                                        </p:attrNameLst>
                                      </p:cBhvr>
                                      <p:tavLst>
                                        <p:tav tm="0">
                                          <p:val>
                                            <p:strVal val="ppt_y"/>
                                          </p:val>
                                        </p:tav>
                                        <p:tav tm="100000">
                                          <p:val>
                                            <p:strVal val="1+ppt_h/2"/>
                                          </p:val>
                                        </p:tav>
                                      </p:tavLst>
                                    </p:anim>
                                    <p:set>
                                      <p:cBhvr>
                                        <p:cTn id="145" dur="1" fill="hold">
                                          <p:stCondLst>
                                            <p:cond delay="999"/>
                                          </p:stCondLst>
                                        </p:cTn>
                                        <p:tgtEl>
                                          <p:spTgt spid="15"/>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8" presetClass="entr" presetSubtype="16" fill="hold" grpId="0" nodeType="clickEffect">
                                  <p:stCondLst>
                                    <p:cond delay="0"/>
                                  </p:stCondLst>
                                  <p:childTnLst>
                                    <p:set>
                                      <p:cBhvr>
                                        <p:cTn id="149" dur="1" fill="hold">
                                          <p:stCondLst>
                                            <p:cond delay="0"/>
                                          </p:stCondLst>
                                        </p:cTn>
                                        <p:tgtEl>
                                          <p:spTgt spid="24"/>
                                        </p:tgtEl>
                                        <p:attrNameLst>
                                          <p:attrName>style.visibility</p:attrName>
                                        </p:attrNameLst>
                                      </p:cBhvr>
                                      <p:to>
                                        <p:strVal val="visible"/>
                                      </p:to>
                                    </p:set>
                                    <p:animEffect transition="in" filter="diamond(in)">
                                      <p:cBhvr>
                                        <p:cTn id="150" dur="2000"/>
                                        <p:tgtEl>
                                          <p:spTgt spid="24"/>
                                        </p:tgtEl>
                                      </p:cBhvr>
                                    </p:animEffect>
                                  </p:childTnLst>
                                </p:cTn>
                              </p:par>
                            </p:childTnLst>
                          </p:cTn>
                        </p:par>
                      </p:childTnLst>
                    </p:cTn>
                  </p:par>
                  <p:par>
                    <p:cTn id="151" fill="hold">
                      <p:stCondLst>
                        <p:cond delay="indefinite"/>
                      </p:stCondLst>
                      <p:childTnLst>
                        <p:par>
                          <p:cTn id="152" fill="hold">
                            <p:stCondLst>
                              <p:cond delay="0"/>
                            </p:stCondLst>
                            <p:childTnLst>
                              <p:par>
                                <p:cTn id="153" presetID="8" presetClass="entr" presetSubtype="16" fill="hold" nodeType="clickEffect">
                                  <p:stCondLst>
                                    <p:cond delay="0"/>
                                  </p:stCondLst>
                                  <p:childTnLst>
                                    <p:set>
                                      <p:cBhvr>
                                        <p:cTn id="154" dur="1" fill="hold">
                                          <p:stCondLst>
                                            <p:cond delay="0"/>
                                          </p:stCondLst>
                                        </p:cTn>
                                        <p:tgtEl>
                                          <p:spTgt spid="21512"/>
                                        </p:tgtEl>
                                        <p:attrNameLst>
                                          <p:attrName>style.visibility</p:attrName>
                                        </p:attrNameLst>
                                      </p:cBhvr>
                                      <p:to>
                                        <p:strVal val="visible"/>
                                      </p:to>
                                    </p:set>
                                    <p:animEffect transition="in" filter="diamond(in)">
                                      <p:cBhvr>
                                        <p:cTn id="155" dur="1000"/>
                                        <p:tgtEl>
                                          <p:spTgt spid="21512"/>
                                        </p:tgtEl>
                                      </p:cBhvr>
                                    </p:animEffect>
                                  </p:childTnLst>
                                </p:cTn>
                              </p:par>
                              <p:par>
                                <p:cTn id="156" presetID="8" presetClass="entr" presetSubtype="16" fill="hold" nodeType="withEffect">
                                  <p:stCondLst>
                                    <p:cond delay="0"/>
                                  </p:stCondLst>
                                  <p:childTnLst>
                                    <p:set>
                                      <p:cBhvr>
                                        <p:cTn id="157" dur="1" fill="hold">
                                          <p:stCondLst>
                                            <p:cond delay="0"/>
                                          </p:stCondLst>
                                        </p:cTn>
                                        <p:tgtEl>
                                          <p:spTgt spid="21513"/>
                                        </p:tgtEl>
                                        <p:attrNameLst>
                                          <p:attrName>style.visibility</p:attrName>
                                        </p:attrNameLst>
                                      </p:cBhvr>
                                      <p:to>
                                        <p:strVal val="visible"/>
                                      </p:to>
                                    </p:set>
                                    <p:animEffect transition="in" filter="diamond(in)">
                                      <p:cBhvr>
                                        <p:cTn id="158" dur="1000"/>
                                        <p:tgtEl>
                                          <p:spTgt spid="21513"/>
                                        </p:tgtEl>
                                      </p:cBhvr>
                                    </p:animEffect>
                                  </p:childTnLst>
                                </p:cTn>
                              </p:par>
                              <p:par>
                                <p:cTn id="159" presetID="8" presetClass="entr" presetSubtype="16" fill="hold" grpId="0" nodeType="withEffect">
                                  <p:stCondLst>
                                    <p:cond delay="0"/>
                                  </p:stCondLst>
                                  <p:childTnLst>
                                    <p:set>
                                      <p:cBhvr>
                                        <p:cTn id="160" dur="1" fill="hold">
                                          <p:stCondLst>
                                            <p:cond delay="0"/>
                                          </p:stCondLst>
                                        </p:cTn>
                                        <p:tgtEl>
                                          <p:spTgt spid="25"/>
                                        </p:tgtEl>
                                        <p:attrNameLst>
                                          <p:attrName>style.visibility</p:attrName>
                                        </p:attrNameLst>
                                      </p:cBhvr>
                                      <p:to>
                                        <p:strVal val="visible"/>
                                      </p:to>
                                    </p:set>
                                    <p:animEffect transition="in" filter="diamond(in)">
                                      <p:cBhvr>
                                        <p:cTn id="161"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p:bldP spid="6" grpId="0"/>
      <p:bldP spid="6" grpId="1"/>
      <p:bldP spid="10" grpId="0" animBg="1"/>
      <p:bldP spid="10" grpId="1" animBg="1"/>
      <p:bldP spid="13" grpId="0"/>
      <p:bldP spid="13" grpId="1"/>
      <p:bldP spid="15" grpId="0" animBg="1"/>
      <p:bldP spid="15" grpId="1" animBg="1"/>
      <p:bldP spid="17" grpId="1" animBg="1"/>
      <p:bldP spid="17" grpId="2" animBg="1"/>
      <p:bldP spid="17" grpId="3" animBg="1"/>
      <p:bldP spid="20" grpId="0"/>
      <p:bldP spid="23" grpId="0" animBg="1"/>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3"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25614" name="TextBox 2"/>
          <p:cNvSpPr txBox="1">
            <a:spLocks noChangeArrowheads="1"/>
          </p:cNvSpPr>
          <p:nvPr/>
        </p:nvSpPr>
        <p:spPr bwMode="auto">
          <a:xfrm>
            <a:off x="304800" y="762000"/>
            <a:ext cx="32766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Độ và radian:</a:t>
            </a:r>
          </a:p>
        </p:txBody>
      </p:sp>
      <p:sp>
        <p:nvSpPr>
          <p:cNvPr id="25615" name="TextBox 3"/>
          <p:cNvSpPr txBox="1">
            <a:spLocks noChangeArrowheads="1"/>
          </p:cNvSpPr>
          <p:nvPr/>
        </p:nvSpPr>
        <p:spPr bwMode="auto">
          <a:xfrm>
            <a:off x="457200" y="1295400"/>
            <a:ext cx="4876800" cy="523875"/>
          </a:xfrm>
          <a:prstGeom prst="rect">
            <a:avLst/>
          </a:prstGeom>
          <a:noFill/>
          <a:ln w="9525">
            <a:noFill/>
            <a:miter lim="800000"/>
            <a:headEnd/>
            <a:tailEnd/>
          </a:ln>
        </p:spPr>
        <p:txBody>
          <a:bodyPr>
            <a:spAutoFit/>
          </a:bodyPr>
          <a:lstStyle/>
          <a:p>
            <a:r>
              <a:rPr lang="en-US" sz="2800">
                <a:solidFill>
                  <a:schemeClr val="tx2"/>
                </a:solidFill>
                <a:latin typeface="Times New Roman" pitchFamily="18" charset="0"/>
                <a:cs typeface="Times New Roman" pitchFamily="18" charset="0"/>
              </a:rPr>
              <a:t>b) Quan hệ giữa độ và radian:</a:t>
            </a:r>
          </a:p>
        </p:txBody>
      </p:sp>
      <p:sp>
        <p:nvSpPr>
          <p:cNvPr id="25616" name="TextBox 4"/>
          <p:cNvSpPr txBox="1">
            <a:spLocks noChangeArrowheads="1"/>
          </p:cNvSpPr>
          <p:nvPr/>
        </p:nvSpPr>
        <p:spPr bwMode="auto">
          <a:xfrm>
            <a:off x="685800" y="2163763"/>
            <a:ext cx="44196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              rad và 1 rad </a:t>
            </a:r>
          </a:p>
        </p:txBody>
      </p:sp>
      <p:graphicFrame>
        <p:nvGraphicFramePr>
          <p:cNvPr id="25602" name="Object 2"/>
          <p:cNvGraphicFramePr>
            <a:graphicFrameLocks noChangeAspect="1"/>
          </p:cNvGraphicFramePr>
          <p:nvPr/>
        </p:nvGraphicFramePr>
        <p:xfrm>
          <a:off x="762000" y="2011363"/>
          <a:ext cx="1189038" cy="855662"/>
        </p:xfrm>
        <a:graphic>
          <a:graphicData uri="http://schemas.openxmlformats.org/presentationml/2006/ole">
            <p:oleObj spid="_x0000_s25602" name="Equation" r:id="rId3" imgW="545760" imgH="393480" progId="Equation.DSMT4">
              <p:embed/>
            </p:oleObj>
          </a:graphicData>
        </a:graphic>
      </p:graphicFrame>
      <p:graphicFrame>
        <p:nvGraphicFramePr>
          <p:cNvPr id="25603" name="Object 3"/>
          <p:cNvGraphicFramePr>
            <a:graphicFrameLocks noChangeAspect="1"/>
          </p:cNvGraphicFramePr>
          <p:nvPr/>
        </p:nvGraphicFramePr>
        <p:xfrm>
          <a:off x="3810000" y="1905000"/>
          <a:ext cx="1300163" cy="1020763"/>
        </p:xfrm>
        <a:graphic>
          <a:graphicData uri="http://schemas.openxmlformats.org/presentationml/2006/ole">
            <p:oleObj spid="_x0000_s25603" name="Equation" r:id="rId4" imgW="596880" imgH="469800" progId="Equation.DSMT4">
              <p:embed/>
            </p:oleObj>
          </a:graphicData>
        </a:graphic>
      </p:graphicFrame>
      <p:sp>
        <p:nvSpPr>
          <p:cNvPr id="8" name="Rectangle 7"/>
          <p:cNvSpPr/>
          <p:nvPr/>
        </p:nvSpPr>
        <p:spPr>
          <a:xfrm>
            <a:off x="685800" y="1935163"/>
            <a:ext cx="4572000"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8"/>
          <p:cNvSpPr txBox="1">
            <a:spLocks noChangeArrowheads="1"/>
          </p:cNvSpPr>
          <p:nvPr/>
        </p:nvSpPr>
        <p:spPr bwMode="auto">
          <a:xfrm>
            <a:off x="685800" y="3048000"/>
            <a:ext cx="12192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Ví dụ:</a:t>
            </a:r>
          </a:p>
        </p:txBody>
      </p:sp>
      <p:sp>
        <p:nvSpPr>
          <p:cNvPr id="10" name="TextBox 9"/>
          <p:cNvSpPr txBox="1">
            <a:spLocks noChangeArrowheads="1"/>
          </p:cNvSpPr>
          <p:nvPr/>
        </p:nvSpPr>
        <p:spPr bwMode="auto">
          <a:xfrm>
            <a:off x="685800" y="3505200"/>
            <a:ext cx="4419600" cy="519113"/>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a) chuyển         sang radian.</a:t>
            </a:r>
          </a:p>
        </p:txBody>
      </p:sp>
      <p:graphicFrame>
        <p:nvGraphicFramePr>
          <p:cNvPr id="25605" name="Object 5"/>
          <p:cNvGraphicFramePr>
            <a:graphicFrameLocks noChangeAspect="1"/>
          </p:cNvGraphicFramePr>
          <p:nvPr/>
        </p:nvGraphicFramePr>
        <p:xfrm>
          <a:off x="2286000" y="3559175"/>
          <a:ext cx="663575" cy="441325"/>
        </p:xfrm>
        <a:graphic>
          <a:graphicData uri="http://schemas.openxmlformats.org/presentationml/2006/ole">
            <p:oleObj spid="_x0000_s25605" name="Equation" r:id="rId5" imgW="304560" imgH="203040" progId="Equation.DSMT4">
              <p:embed/>
            </p:oleObj>
          </a:graphicData>
        </a:graphic>
      </p:graphicFrame>
      <p:graphicFrame>
        <p:nvGraphicFramePr>
          <p:cNvPr id="25610" name="Object 10"/>
          <p:cNvGraphicFramePr>
            <a:graphicFrameLocks noChangeAspect="1"/>
          </p:cNvGraphicFramePr>
          <p:nvPr/>
        </p:nvGraphicFramePr>
        <p:xfrm>
          <a:off x="5029200" y="3351213"/>
          <a:ext cx="1676400" cy="992187"/>
        </p:xfrm>
        <a:graphic>
          <a:graphicData uri="http://schemas.openxmlformats.org/presentationml/2006/ole">
            <p:oleObj spid="_x0000_s25610" name="Equation" r:id="rId6" imgW="660240" imgH="393480" progId="Equation.DSMT4">
              <p:embed/>
            </p:oleObj>
          </a:graphicData>
        </a:graphic>
      </p:graphicFrame>
      <p:sp>
        <p:nvSpPr>
          <p:cNvPr id="28" name="TextBox 27"/>
          <p:cNvSpPr txBox="1">
            <a:spLocks noChangeArrowheads="1"/>
          </p:cNvSpPr>
          <p:nvPr/>
        </p:nvSpPr>
        <p:spPr bwMode="auto">
          <a:xfrm>
            <a:off x="838200" y="5334000"/>
            <a:ext cx="4114800" cy="519113"/>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b) Chuyển       sang độ.</a:t>
            </a:r>
          </a:p>
        </p:txBody>
      </p:sp>
      <p:graphicFrame>
        <p:nvGraphicFramePr>
          <p:cNvPr id="25611" name="Object 11"/>
          <p:cNvGraphicFramePr>
            <a:graphicFrameLocks noChangeAspect="1"/>
          </p:cNvGraphicFramePr>
          <p:nvPr/>
        </p:nvGraphicFramePr>
        <p:xfrm>
          <a:off x="2438400" y="5240338"/>
          <a:ext cx="525463" cy="855662"/>
        </p:xfrm>
        <a:graphic>
          <a:graphicData uri="http://schemas.openxmlformats.org/presentationml/2006/ole">
            <p:oleObj spid="_x0000_s25611" name="Equation" r:id="rId7" imgW="241200" imgH="393480" progId="Equation.DSMT4">
              <p:embed/>
            </p:oleObj>
          </a:graphicData>
        </a:graphic>
      </p:graphicFrame>
      <p:graphicFrame>
        <p:nvGraphicFramePr>
          <p:cNvPr id="25612" name="Object 12"/>
          <p:cNvGraphicFramePr>
            <a:graphicFrameLocks noChangeAspect="1"/>
          </p:cNvGraphicFramePr>
          <p:nvPr/>
        </p:nvGraphicFramePr>
        <p:xfrm>
          <a:off x="4800600" y="5130800"/>
          <a:ext cx="1905000" cy="965200"/>
        </p:xfrm>
        <a:graphic>
          <a:graphicData uri="http://schemas.openxmlformats.org/presentationml/2006/ole">
            <p:oleObj spid="_x0000_s25612" name="Equation" r:id="rId8" imgW="77436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5605"/>
                                        </p:tgtEl>
                                        <p:attrNameLst>
                                          <p:attrName>style.visibility</p:attrName>
                                        </p:attrNameLst>
                                      </p:cBhvr>
                                      <p:to>
                                        <p:strVal val="visible"/>
                                      </p:to>
                                    </p:set>
                                    <p:animEffect transition="in" filter="slide(fromBottom)">
                                      <p:cBhvr>
                                        <p:cTn id="12" dur="1000"/>
                                        <p:tgtEl>
                                          <p:spTgt spid="25605"/>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lide(fromBottom)">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25610"/>
                                        </p:tgtEl>
                                        <p:attrNameLst>
                                          <p:attrName>style.visibility</p:attrName>
                                        </p:attrNameLst>
                                      </p:cBhvr>
                                      <p:to>
                                        <p:strVal val="visible"/>
                                      </p:to>
                                    </p:set>
                                    <p:animEffect transition="in" filter="box(in)">
                                      <p:cBhvr>
                                        <p:cTn id="20" dur="500"/>
                                        <p:tgtEl>
                                          <p:spTgt spid="2561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5611"/>
                                        </p:tgtEl>
                                        <p:attrNameLst>
                                          <p:attrName>style.visibility</p:attrName>
                                        </p:attrNameLst>
                                      </p:cBhvr>
                                      <p:to>
                                        <p:strVal val="visible"/>
                                      </p:to>
                                    </p:set>
                                    <p:animEffect transition="in" filter="slide(fromBottom)">
                                      <p:cBhvr>
                                        <p:cTn id="25" dur="1000"/>
                                        <p:tgtEl>
                                          <p:spTgt spid="25611"/>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slide(fromBottom)">
                                      <p:cBhvr>
                                        <p:cTn id="28" dur="10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25612"/>
                                        </p:tgtEl>
                                        <p:attrNameLst>
                                          <p:attrName>style.visibility</p:attrName>
                                        </p:attrNameLst>
                                      </p:cBhvr>
                                      <p:to>
                                        <p:strVal val="visible"/>
                                      </p:to>
                                    </p:set>
                                    <p:animEffect transition="in" filter="slide(fromBottom)">
                                      <p:cBhvr>
                                        <p:cTn id="33" dur="1000"/>
                                        <p:tgtEl>
                                          <p:spTgt spid="25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4"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26635" name="TextBox 2"/>
          <p:cNvSpPr txBox="1">
            <a:spLocks noChangeArrowheads="1"/>
          </p:cNvSpPr>
          <p:nvPr/>
        </p:nvSpPr>
        <p:spPr bwMode="auto">
          <a:xfrm>
            <a:off x="304800" y="762000"/>
            <a:ext cx="32766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Độ và radian:</a:t>
            </a:r>
          </a:p>
        </p:txBody>
      </p:sp>
      <p:sp>
        <p:nvSpPr>
          <p:cNvPr id="26636" name="TextBox 3"/>
          <p:cNvSpPr txBox="1">
            <a:spLocks noChangeArrowheads="1"/>
          </p:cNvSpPr>
          <p:nvPr/>
        </p:nvSpPr>
        <p:spPr bwMode="auto">
          <a:xfrm>
            <a:off x="457200" y="1295400"/>
            <a:ext cx="4876800" cy="523875"/>
          </a:xfrm>
          <a:prstGeom prst="rect">
            <a:avLst/>
          </a:prstGeom>
          <a:noFill/>
          <a:ln w="9525">
            <a:noFill/>
            <a:miter lim="800000"/>
            <a:headEnd/>
            <a:tailEnd/>
          </a:ln>
        </p:spPr>
        <p:txBody>
          <a:bodyPr>
            <a:spAutoFit/>
          </a:bodyPr>
          <a:lstStyle/>
          <a:p>
            <a:r>
              <a:rPr lang="en-US" sz="2800">
                <a:solidFill>
                  <a:schemeClr val="tx2"/>
                </a:solidFill>
                <a:latin typeface="Times New Roman" pitchFamily="18" charset="0"/>
                <a:cs typeface="Times New Roman" pitchFamily="18" charset="0"/>
              </a:rPr>
              <a:t>b) Quan hệ giữa độ và radian:</a:t>
            </a:r>
          </a:p>
        </p:txBody>
      </p:sp>
      <p:sp>
        <p:nvSpPr>
          <p:cNvPr id="26637" name="TextBox 4"/>
          <p:cNvSpPr txBox="1">
            <a:spLocks noChangeArrowheads="1"/>
          </p:cNvSpPr>
          <p:nvPr/>
        </p:nvSpPr>
        <p:spPr bwMode="auto">
          <a:xfrm>
            <a:off x="685800" y="2163763"/>
            <a:ext cx="44196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              rad và 1 rad </a:t>
            </a:r>
          </a:p>
        </p:txBody>
      </p:sp>
      <p:graphicFrame>
        <p:nvGraphicFramePr>
          <p:cNvPr id="26626" name="Object 2"/>
          <p:cNvGraphicFramePr>
            <a:graphicFrameLocks noChangeAspect="1"/>
          </p:cNvGraphicFramePr>
          <p:nvPr/>
        </p:nvGraphicFramePr>
        <p:xfrm>
          <a:off x="762000" y="2011363"/>
          <a:ext cx="1189038" cy="855662"/>
        </p:xfrm>
        <a:graphic>
          <a:graphicData uri="http://schemas.openxmlformats.org/presentationml/2006/ole">
            <p:oleObj spid="_x0000_s26626" name="Equation" r:id="rId3" imgW="545760" imgH="393480" progId="Equation.DSMT4">
              <p:embed/>
            </p:oleObj>
          </a:graphicData>
        </a:graphic>
      </p:graphicFrame>
      <p:graphicFrame>
        <p:nvGraphicFramePr>
          <p:cNvPr id="26627" name="Object 3"/>
          <p:cNvGraphicFramePr>
            <a:graphicFrameLocks noChangeAspect="1"/>
          </p:cNvGraphicFramePr>
          <p:nvPr/>
        </p:nvGraphicFramePr>
        <p:xfrm>
          <a:off x="3810000" y="1905000"/>
          <a:ext cx="1300163" cy="1020763"/>
        </p:xfrm>
        <a:graphic>
          <a:graphicData uri="http://schemas.openxmlformats.org/presentationml/2006/ole">
            <p:oleObj spid="_x0000_s26627" name="Equation" r:id="rId4" imgW="596880" imgH="469800" progId="Equation.DSMT4">
              <p:embed/>
            </p:oleObj>
          </a:graphicData>
        </a:graphic>
      </p:graphicFrame>
      <p:sp>
        <p:nvSpPr>
          <p:cNvPr id="8" name="Rectangle 7"/>
          <p:cNvSpPr/>
          <p:nvPr/>
        </p:nvSpPr>
        <p:spPr>
          <a:xfrm>
            <a:off x="685800" y="1935163"/>
            <a:ext cx="4572000"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8"/>
          <p:cNvSpPr txBox="1">
            <a:spLocks noChangeArrowheads="1"/>
          </p:cNvSpPr>
          <p:nvPr/>
        </p:nvSpPr>
        <p:spPr bwMode="auto">
          <a:xfrm>
            <a:off x="685800" y="3048000"/>
            <a:ext cx="5638800" cy="9540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Bài tập nhóm:</a:t>
            </a:r>
          </a:p>
          <a:p>
            <a:r>
              <a:rPr lang="en-US" sz="2800">
                <a:latin typeface="Times New Roman" pitchFamily="18" charset="0"/>
                <a:cs typeface="Times New Roman" pitchFamily="18" charset="0"/>
              </a:rPr>
              <a:t>a) Chuyển từ độ sang radian:          ,</a:t>
            </a:r>
          </a:p>
        </p:txBody>
      </p:sp>
      <p:graphicFrame>
        <p:nvGraphicFramePr>
          <p:cNvPr id="26630" name="Object 6"/>
          <p:cNvGraphicFramePr>
            <a:graphicFrameLocks noChangeAspect="1"/>
          </p:cNvGraphicFramePr>
          <p:nvPr/>
        </p:nvGraphicFramePr>
        <p:xfrm>
          <a:off x="5029200" y="3429000"/>
          <a:ext cx="777875" cy="517525"/>
        </p:xfrm>
        <a:graphic>
          <a:graphicData uri="http://schemas.openxmlformats.org/presentationml/2006/ole">
            <p:oleObj spid="_x0000_s26630" name="Equation" r:id="rId5" imgW="304560" imgH="203040" progId="Equation.DSMT4">
              <p:embed/>
            </p:oleObj>
          </a:graphicData>
        </a:graphic>
      </p:graphicFrame>
      <p:graphicFrame>
        <p:nvGraphicFramePr>
          <p:cNvPr id="26631" name="Object 7"/>
          <p:cNvGraphicFramePr>
            <a:graphicFrameLocks noChangeAspect="1"/>
          </p:cNvGraphicFramePr>
          <p:nvPr/>
        </p:nvGraphicFramePr>
        <p:xfrm>
          <a:off x="5943600" y="3465513"/>
          <a:ext cx="995363" cy="496887"/>
        </p:xfrm>
        <a:graphic>
          <a:graphicData uri="http://schemas.openxmlformats.org/presentationml/2006/ole">
            <p:oleObj spid="_x0000_s26631" name="Equation" r:id="rId6" imgW="406080" imgH="203040" progId="Equation.DSMT4">
              <p:embed/>
            </p:oleObj>
          </a:graphicData>
        </a:graphic>
      </p:graphicFrame>
      <p:sp>
        <p:nvSpPr>
          <p:cNvPr id="19" name="TextBox 18"/>
          <p:cNvSpPr txBox="1">
            <a:spLocks noChangeArrowheads="1"/>
          </p:cNvSpPr>
          <p:nvPr/>
        </p:nvSpPr>
        <p:spPr bwMode="auto">
          <a:xfrm>
            <a:off x="762000" y="4191000"/>
            <a:ext cx="60198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b) Chuyển từ radian sang độ       ,</a:t>
            </a:r>
          </a:p>
        </p:txBody>
      </p:sp>
      <p:graphicFrame>
        <p:nvGraphicFramePr>
          <p:cNvPr id="26632" name="Object 8"/>
          <p:cNvGraphicFramePr>
            <a:graphicFrameLocks noChangeAspect="1"/>
          </p:cNvGraphicFramePr>
          <p:nvPr/>
        </p:nvGraphicFramePr>
        <p:xfrm>
          <a:off x="4953000" y="4021138"/>
          <a:ext cx="525463" cy="855662"/>
        </p:xfrm>
        <a:graphic>
          <a:graphicData uri="http://schemas.openxmlformats.org/presentationml/2006/ole">
            <p:oleObj spid="_x0000_s26632" name="Equation" r:id="rId7" imgW="241200" imgH="393480" progId="Equation.DSMT4">
              <p:embed/>
            </p:oleObj>
          </a:graphicData>
        </a:graphic>
      </p:graphicFrame>
      <p:graphicFrame>
        <p:nvGraphicFramePr>
          <p:cNvPr id="26633" name="Object 9"/>
          <p:cNvGraphicFramePr>
            <a:graphicFrameLocks noChangeAspect="1"/>
          </p:cNvGraphicFramePr>
          <p:nvPr/>
        </p:nvGraphicFramePr>
        <p:xfrm>
          <a:off x="5638800" y="4021138"/>
          <a:ext cx="885825" cy="855662"/>
        </p:xfrm>
        <a:graphic>
          <a:graphicData uri="http://schemas.openxmlformats.org/presentationml/2006/ole">
            <p:oleObj spid="_x0000_s26633" name="Equation" r:id="rId8" imgW="40608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par>
                                <p:cTn id="8" presetID="12" presetClass="entr" presetSubtype="4" fill="hold" nodeType="withEffect">
                                  <p:stCondLst>
                                    <p:cond delay="0"/>
                                  </p:stCondLst>
                                  <p:childTnLst>
                                    <p:set>
                                      <p:cBhvr>
                                        <p:cTn id="9" dur="1" fill="hold">
                                          <p:stCondLst>
                                            <p:cond delay="0"/>
                                          </p:stCondLst>
                                        </p:cTn>
                                        <p:tgtEl>
                                          <p:spTgt spid="26630"/>
                                        </p:tgtEl>
                                        <p:attrNameLst>
                                          <p:attrName>style.visibility</p:attrName>
                                        </p:attrNameLst>
                                      </p:cBhvr>
                                      <p:to>
                                        <p:strVal val="visible"/>
                                      </p:to>
                                    </p:set>
                                    <p:animEffect transition="in" filter="slide(fromBottom)">
                                      <p:cBhvr>
                                        <p:cTn id="10" dur="500"/>
                                        <p:tgtEl>
                                          <p:spTgt spid="26630"/>
                                        </p:tgtEl>
                                      </p:cBhvr>
                                    </p:animEffect>
                                  </p:childTnLst>
                                </p:cTn>
                              </p:par>
                              <p:par>
                                <p:cTn id="11" presetID="12" presetClass="entr" presetSubtype="4" fill="hold" nodeType="withEffect">
                                  <p:stCondLst>
                                    <p:cond delay="0"/>
                                  </p:stCondLst>
                                  <p:childTnLst>
                                    <p:set>
                                      <p:cBhvr>
                                        <p:cTn id="12" dur="1" fill="hold">
                                          <p:stCondLst>
                                            <p:cond delay="0"/>
                                          </p:stCondLst>
                                        </p:cTn>
                                        <p:tgtEl>
                                          <p:spTgt spid="26631"/>
                                        </p:tgtEl>
                                        <p:attrNameLst>
                                          <p:attrName>style.visibility</p:attrName>
                                        </p:attrNameLst>
                                      </p:cBhvr>
                                      <p:to>
                                        <p:strVal val="visible"/>
                                      </p:to>
                                    </p:set>
                                    <p:animEffect transition="in" filter="slide(fromBottom)">
                                      <p:cBhvr>
                                        <p:cTn id="13" dur="500"/>
                                        <p:tgtEl>
                                          <p:spTgt spid="26631"/>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slide(fromBottom)">
                                      <p:cBhvr>
                                        <p:cTn id="16" dur="500"/>
                                        <p:tgtEl>
                                          <p:spTgt spid="19"/>
                                        </p:tgtEl>
                                      </p:cBhvr>
                                    </p:animEffect>
                                  </p:childTnLst>
                                </p:cTn>
                              </p:par>
                              <p:par>
                                <p:cTn id="17" presetID="12" presetClass="entr" presetSubtype="4" fill="hold" nodeType="withEffect">
                                  <p:stCondLst>
                                    <p:cond delay="0"/>
                                  </p:stCondLst>
                                  <p:childTnLst>
                                    <p:set>
                                      <p:cBhvr>
                                        <p:cTn id="18" dur="1" fill="hold">
                                          <p:stCondLst>
                                            <p:cond delay="0"/>
                                          </p:stCondLst>
                                        </p:cTn>
                                        <p:tgtEl>
                                          <p:spTgt spid="26632"/>
                                        </p:tgtEl>
                                        <p:attrNameLst>
                                          <p:attrName>style.visibility</p:attrName>
                                        </p:attrNameLst>
                                      </p:cBhvr>
                                      <p:to>
                                        <p:strVal val="visible"/>
                                      </p:to>
                                    </p:set>
                                    <p:animEffect transition="in" filter="slide(fromBottom)">
                                      <p:cBhvr>
                                        <p:cTn id="19" dur="500"/>
                                        <p:tgtEl>
                                          <p:spTgt spid="26632"/>
                                        </p:tgtEl>
                                      </p:cBhvr>
                                    </p:animEffect>
                                  </p:childTnLst>
                                </p:cTn>
                              </p:par>
                              <p:par>
                                <p:cTn id="20" presetID="12" presetClass="entr" presetSubtype="4" fill="hold" nodeType="withEffect">
                                  <p:stCondLst>
                                    <p:cond delay="0"/>
                                  </p:stCondLst>
                                  <p:childTnLst>
                                    <p:set>
                                      <p:cBhvr>
                                        <p:cTn id="21" dur="1" fill="hold">
                                          <p:stCondLst>
                                            <p:cond delay="0"/>
                                          </p:stCondLst>
                                        </p:cTn>
                                        <p:tgtEl>
                                          <p:spTgt spid="26633"/>
                                        </p:tgtEl>
                                        <p:attrNameLst>
                                          <p:attrName>style.visibility</p:attrName>
                                        </p:attrNameLst>
                                      </p:cBhvr>
                                      <p:to>
                                        <p:strVal val="visible"/>
                                      </p:to>
                                    </p:set>
                                    <p:animEffect transition="in" filter="slide(fromBottom)">
                                      <p:cBhvr>
                                        <p:cTn id="22" dur="500"/>
                                        <p:tgtEl>
                                          <p:spTgt spid="2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7"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27678" name="TextBox 2"/>
          <p:cNvSpPr txBox="1">
            <a:spLocks noChangeArrowheads="1"/>
          </p:cNvSpPr>
          <p:nvPr/>
        </p:nvSpPr>
        <p:spPr bwMode="auto">
          <a:xfrm>
            <a:off x="304800" y="762000"/>
            <a:ext cx="32766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Độ và radian:</a:t>
            </a:r>
          </a:p>
        </p:txBody>
      </p:sp>
      <p:sp>
        <p:nvSpPr>
          <p:cNvPr id="4" name="TextBox 3"/>
          <p:cNvSpPr txBox="1">
            <a:spLocks noChangeArrowheads="1"/>
          </p:cNvSpPr>
          <p:nvPr/>
        </p:nvSpPr>
        <p:spPr bwMode="auto">
          <a:xfrm>
            <a:off x="609600" y="1295400"/>
            <a:ext cx="4495800" cy="523875"/>
          </a:xfrm>
          <a:prstGeom prst="rect">
            <a:avLst/>
          </a:prstGeom>
          <a:noFill/>
          <a:ln w="9525">
            <a:noFill/>
            <a:miter lim="800000"/>
            <a:headEnd/>
            <a:tailEnd/>
          </a:ln>
        </p:spPr>
        <p:txBody>
          <a:bodyPr>
            <a:spAutoFit/>
          </a:bodyPr>
          <a:lstStyle/>
          <a:p>
            <a:r>
              <a:rPr lang="en-US" sz="2800">
                <a:solidFill>
                  <a:schemeClr val="tx2"/>
                </a:solidFill>
                <a:latin typeface="Times New Roman" pitchFamily="18" charset="0"/>
                <a:cs typeface="Times New Roman" pitchFamily="18" charset="0"/>
              </a:rPr>
              <a:t>c) Độ dài của một cung tròn:</a:t>
            </a:r>
          </a:p>
        </p:txBody>
      </p:sp>
      <p:sp>
        <p:nvSpPr>
          <p:cNvPr id="5" name="TextBox 4"/>
          <p:cNvSpPr txBox="1">
            <a:spLocks noChangeArrowheads="1"/>
          </p:cNvSpPr>
          <p:nvPr/>
        </p:nvSpPr>
        <p:spPr bwMode="auto">
          <a:xfrm>
            <a:off x="762000" y="1828800"/>
            <a:ext cx="7924800" cy="94615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Ta biết cung nửa đường tròn có số đo là</a:t>
            </a:r>
          </a:p>
          <a:p>
            <a:r>
              <a:rPr lang="en-US" sz="2800">
                <a:latin typeface="Times New Roman" pitchFamily="18" charset="0"/>
                <a:cs typeface="Times New Roman" pitchFamily="18" charset="0"/>
              </a:rPr>
              <a:t>Và có độ dài là  </a:t>
            </a:r>
          </a:p>
        </p:txBody>
      </p:sp>
      <p:sp>
        <p:nvSpPr>
          <p:cNvPr id="22" name="TextBox 21"/>
          <p:cNvSpPr txBox="1">
            <a:spLocks noChangeArrowheads="1"/>
          </p:cNvSpPr>
          <p:nvPr/>
        </p:nvSpPr>
        <p:spPr bwMode="auto">
          <a:xfrm>
            <a:off x="0" y="3124200"/>
            <a:ext cx="1905000" cy="519113"/>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Vậy:</a:t>
            </a:r>
          </a:p>
        </p:txBody>
      </p:sp>
      <p:sp>
        <p:nvSpPr>
          <p:cNvPr id="23" name="TextBox 22"/>
          <p:cNvSpPr txBox="1">
            <a:spLocks noChangeArrowheads="1"/>
          </p:cNvSpPr>
          <p:nvPr/>
        </p:nvSpPr>
        <p:spPr bwMode="auto">
          <a:xfrm>
            <a:off x="1143000" y="3200400"/>
            <a:ext cx="7315200" cy="94615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Cung có số đo     rad của đường tròn bán kính R có độ dài là: </a:t>
            </a:r>
          </a:p>
        </p:txBody>
      </p:sp>
      <p:graphicFrame>
        <p:nvGraphicFramePr>
          <p:cNvPr id="27651" name="Object 3"/>
          <p:cNvGraphicFramePr>
            <a:graphicFrameLocks noChangeAspect="1"/>
          </p:cNvGraphicFramePr>
          <p:nvPr/>
        </p:nvGraphicFramePr>
        <p:xfrm>
          <a:off x="3333750" y="3352800"/>
          <a:ext cx="400050" cy="365125"/>
        </p:xfrm>
        <a:graphic>
          <a:graphicData uri="http://schemas.openxmlformats.org/presentationml/2006/ole">
            <p:oleObj spid="_x0000_s27651" name="Equation" r:id="rId3" imgW="152280" imgH="139680" progId="Equation.DSMT4">
              <p:embed/>
            </p:oleObj>
          </a:graphicData>
        </a:graphic>
      </p:graphicFrame>
      <p:graphicFrame>
        <p:nvGraphicFramePr>
          <p:cNvPr id="27652" name="Object 4"/>
          <p:cNvGraphicFramePr>
            <a:graphicFrameLocks noChangeAspect="1"/>
          </p:cNvGraphicFramePr>
          <p:nvPr/>
        </p:nvGraphicFramePr>
        <p:xfrm>
          <a:off x="2976563" y="3606800"/>
          <a:ext cx="1322387" cy="484188"/>
        </p:xfrm>
        <a:graphic>
          <a:graphicData uri="http://schemas.openxmlformats.org/presentationml/2006/ole">
            <p:oleObj spid="_x0000_s27652" name="Equation" r:id="rId4" imgW="482400" imgH="177480" progId="Equation.DSMT4">
              <p:embed/>
            </p:oleObj>
          </a:graphicData>
        </a:graphic>
      </p:graphicFrame>
      <p:sp>
        <p:nvSpPr>
          <p:cNvPr id="26" name="Rectangle 25"/>
          <p:cNvSpPr/>
          <p:nvPr/>
        </p:nvSpPr>
        <p:spPr>
          <a:xfrm>
            <a:off x="2971800" y="3657600"/>
            <a:ext cx="1295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Rectangle 24"/>
          <p:cNvSpPr/>
          <p:nvPr/>
        </p:nvSpPr>
        <p:spPr>
          <a:xfrm>
            <a:off x="1143000" y="3200400"/>
            <a:ext cx="70866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2" name="Object 27"/>
          <p:cNvGraphicFramePr>
            <a:graphicFrameLocks noChangeAspect="1"/>
          </p:cNvGraphicFramePr>
          <p:nvPr/>
        </p:nvGraphicFramePr>
        <p:xfrm>
          <a:off x="6553200" y="1828800"/>
          <a:ext cx="1149350" cy="552450"/>
        </p:xfrm>
        <a:graphic>
          <a:graphicData uri="http://schemas.openxmlformats.org/presentationml/2006/ole">
            <p:oleObj spid="_x0000_s27675" name="Equation" r:id="rId5" imgW="419040" imgH="203040" progId="Equation.DSMT4">
              <p:embed/>
            </p:oleObj>
          </a:graphicData>
        </a:graphic>
      </p:graphicFrame>
      <p:graphicFrame>
        <p:nvGraphicFramePr>
          <p:cNvPr id="3" name="Object 28"/>
          <p:cNvGraphicFramePr>
            <a:graphicFrameLocks noChangeAspect="1"/>
          </p:cNvGraphicFramePr>
          <p:nvPr/>
        </p:nvGraphicFramePr>
        <p:xfrm>
          <a:off x="3124200" y="2301875"/>
          <a:ext cx="661988" cy="482600"/>
        </p:xfrm>
        <a:graphic>
          <a:graphicData uri="http://schemas.openxmlformats.org/presentationml/2006/ole">
            <p:oleObj spid="_x0000_s27676" name="Equation" r:id="rId6" imgW="241200" imgH="177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par>
                                <p:cTn id="13" presetID="4" presetClass="entr" presetSubtype="16"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in)">
                                      <p:cBhvr>
                                        <p:cTn id="15" dur="500"/>
                                        <p:tgtEl>
                                          <p:spTgt spid="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ox(in)">
                                      <p:cBhvr>
                                        <p:cTn id="23" dur="500"/>
                                        <p:tgtEl>
                                          <p:spTgt spid="23"/>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ox(in)">
                                      <p:cBhvr>
                                        <p:cTn id="26" dur="500"/>
                                        <p:tgtEl>
                                          <p:spTgt spid="22"/>
                                        </p:tgtEl>
                                      </p:cBhvr>
                                    </p:animEffect>
                                  </p:childTnLst>
                                </p:cTn>
                              </p:par>
                              <p:par>
                                <p:cTn id="27" presetID="4" presetClass="entr" presetSubtype="16" fill="hold" nodeType="withEffect">
                                  <p:stCondLst>
                                    <p:cond delay="0"/>
                                  </p:stCondLst>
                                  <p:childTnLst>
                                    <p:set>
                                      <p:cBhvr>
                                        <p:cTn id="28" dur="1" fill="hold">
                                          <p:stCondLst>
                                            <p:cond delay="0"/>
                                          </p:stCondLst>
                                        </p:cTn>
                                        <p:tgtEl>
                                          <p:spTgt spid="27651"/>
                                        </p:tgtEl>
                                        <p:attrNameLst>
                                          <p:attrName>style.visibility</p:attrName>
                                        </p:attrNameLst>
                                      </p:cBhvr>
                                      <p:to>
                                        <p:strVal val="visible"/>
                                      </p:to>
                                    </p:set>
                                    <p:animEffect transition="in" filter="box(in)">
                                      <p:cBhvr>
                                        <p:cTn id="29" dur="500"/>
                                        <p:tgtEl>
                                          <p:spTgt spid="27651"/>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27652"/>
                                        </p:tgtEl>
                                        <p:attrNameLst>
                                          <p:attrName>style.visibility</p:attrName>
                                        </p:attrNameLst>
                                      </p:cBhvr>
                                      <p:to>
                                        <p:strVal val="visible"/>
                                      </p:to>
                                    </p:set>
                                    <p:animEffect transition="in" filter="box(in)">
                                      <p:cBhvr>
                                        <p:cTn id="34" dur="500"/>
                                        <p:tgtEl>
                                          <p:spTgt spid="27652"/>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ox(in)">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box(in)">
                                      <p:cBhvr>
                                        <p:cTn id="4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2" grpId="0"/>
      <p:bldP spid="23" grpId="0"/>
      <p:bldP spid="26"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2"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28683" name="TextBox 2"/>
          <p:cNvSpPr txBox="1">
            <a:spLocks noChangeArrowheads="1"/>
          </p:cNvSpPr>
          <p:nvPr/>
        </p:nvSpPr>
        <p:spPr bwMode="auto">
          <a:xfrm>
            <a:off x="304800" y="762000"/>
            <a:ext cx="32766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Độ và radian:</a:t>
            </a:r>
          </a:p>
        </p:txBody>
      </p:sp>
      <p:sp>
        <p:nvSpPr>
          <p:cNvPr id="28684" name="TextBox 3"/>
          <p:cNvSpPr txBox="1">
            <a:spLocks noChangeArrowheads="1"/>
          </p:cNvSpPr>
          <p:nvPr/>
        </p:nvSpPr>
        <p:spPr bwMode="auto">
          <a:xfrm>
            <a:off x="609600" y="1295400"/>
            <a:ext cx="4495800" cy="523875"/>
          </a:xfrm>
          <a:prstGeom prst="rect">
            <a:avLst/>
          </a:prstGeom>
          <a:noFill/>
          <a:ln w="9525">
            <a:noFill/>
            <a:miter lim="800000"/>
            <a:headEnd/>
            <a:tailEnd/>
          </a:ln>
        </p:spPr>
        <p:txBody>
          <a:bodyPr>
            <a:spAutoFit/>
          </a:bodyPr>
          <a:lstStyle/>
          <a:p>
            <a:r>
              <a:rPr lang="en-US" sz="2800">
                <a:solidFill>
                  <a:schemeClr val="tx2"/>
                </a:solidFill>
                <a:latin typeface="Times New Roman" pitchFamily="18" charset="0"/>
                <a:cs typeface="Times New Roman" pitchFamily="18" charset="0"/>
              </a:rPr>
              <a:t>c) Độ dài của một cung tròn:</a:t>
            </a:r>
          </a:p>
        </p:txBody>
      </p:sp>
      <p:sp>
        <p:nvSpPr>
          <p:cNvPr id="28685" name="TextBox 4"/>
          <p:cNvSpPr txBox="1">
            <a:spLocks noChangeArrowheads="1"/>
          </p:cNvSpPr>
          <p:nvPr/>
        </p:nvSpPr>
        <p:spPr bwMode="auto">
          <a:xfrm>
            <a:off x="838200" y="1752600"/>
            <a:ext cx="7315200" cy="94615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Cung có số đo     rad của đường tròn bán kính R có độ dài là: l =R</a:t>
            </a:r>
          </a:p>
        </p:txBody>
      </p:sp>
      <p:graphicFrame>
        <p:nvGraphicFramePr>
          <p:cNvPr id="28674" name="Object 2"/>
          <p:cNvGraphicFramePr>
            <a:graphicFrameLocks noChangeAspect="1"/>
          </p:cNvGraphicFramePr>
          <p:nvPr/>
        </p:nvGraphicFramePr>
        <p:xfrm>
          <a:off x="2971800" y="1895475"/>
          <a:ext cx="400050" cy="365125"/>
        </p:xfrm>
        <a:graphic>
          <a:graphicData uri="http://schemas.openxmlformats.org/presentationml/2006/ole">
            <p:oleObj spid="_x0000_s28674" name="Equation" r:id="rId3" imgW="152280" imgH="139680" progId="Equation.DSMT4">
              <p:embed/>
            </p:oleObj>
          </a:graphicData>
        </a:graphic>
      </p:graphicFrame>
      <p:graphicFrame>
        <p:nvGraphicFramePr>
          <p:cNvPr id="28675" name="Object 3"/>
          <p:cNvGraphicFramePr>
            <a:graphicFrameLocks noChangeAspect="1"/>
          </p:cNvGraphicFramePr>
          <p:nvPr/>
        </p:nvGraphicFramePr>
        <p:xfrm>
          <a:off x="3392488" y="2276475"/>
          <a:ext cx="417512" cy="381000"/>
        </p:xfrm>
        <a:graphic>
          <a:graphicData uri="http://schemas.openxmlformats.org/presentationml/2006/ole">
            <p:oleObj spid="_x0000_s28675" name="Equation" r:id="rId4" imgW="152280" imgH="139680" progId="Equation.DSMT4">
              <p:embed/>
            </p:oleObj>
          </a:graphicData>
        </a:graphic>
      </p:graphicFrame>
      <p:sp>
        <p:nvSpPr>
          <p:cNvPr id="28686" name="TextBox 7"/>
          <p:cNvSpPr txBox="1">
            <a:spLocks noChangeArrowheads="1"/>
          </p:cNvSpPr>
          <p:nvPr/>
        </p:nvSpPr>
        <p:spPr bwMode="auto">
          <a:xfrm>
            <a:off x="1066800" y="2819400"/>
            <a:ext cx="1828800" cy="369888"/>
          </a:xfrm>
          <a:prstGeom prst="rect">
            <a:avLst/>
          </a:prstGeom>
          <a:noFill/>
          <a:ln w="9525">
            <a:noFill/>
            <a:miter lim="800000"/>
            <a:headEnd/>
            <a:tailEnd/>
          </a:ln>
        </p:spPr>
        <p:txBody>
          <a:bodyPr>
            <a:spAutoFit/>
          </a:bodyPr>
          <a:lstStyle/>
          <a:p>
            <a:endParaRPr lang="vi-VN">
              <a:latin typeface="Calibri" pitchFamily="34" charset="0"/>
            </a:endParaRPr>
          </a:p>
        </p:txBody>
      </p:sp>
      <p:sp>
        <p:nvSpPr>
          <p:cNvPr id="10" name="TextBox 9"/>
          <p:cNvSpPr txBox="1">
            <a:spLocks noChangeArrowheads="1"/>
          </p:cNvSpPr>
          <p:nvPr/>
        </p:nvSpPr>
        <p:spPr bwMode="auto">
          <a:xfrm>
            <a:off x="914400" y="2590800"/>
            <a:ext cx="8229600" cy="946150"/>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Ví dụ</a:t>
            </a:r>
            <a:r>
              <a:rPr lang="en-US" sz="2800">
                <a:latin typeface="Times New Roman" pitchFamily="18" charset="0"/>
                <a:cs typeface="Times New Roman" pitchFamily="18" charset="0"/>
              </a:rPr>
              <a:t>: Một đường tròn có bán kính 20 cm. Tính độ dài cung trên đường tròn có số đo      ,   </a:t>
            </a:r>
          </a:p>
        </p:txBody>
      </p:sp>
      <p:graphicFrame>
        <p:nvGraphicFramePr>
          <p:cNvPr id="11" name="Object 4"/>
          <p:cNvGraphicFramePr>
            <a:graphicFrameLocks noChangeAspect="1"/>
          </p:cNvGraphicFramePr>
          <p:nvPr/>
        </p:nvGraphicFramePr>
        <p:xfrm>
          <a:off x="5410200" y="2919413"/>
          <a:ext cx="381000" cy="738187"/>
        </p:xfrm>
        <a:graphic>
          <a:graphicData uri="http://schemas.openxmlformats.org/presentationml/2006/ole">
            <p:oleObj spid="_x0000_s28676" name="Equation" r:id="rId5" imgW="203040" imgH="393480" progId="Equation.DSMT4">
              <p:embed/>
            </p:oleObj>
          </a:graphicData>
        </a:graphic>
      </p:graphicFrame>
      <p:graphicFrame>
        <p:nvGraphicFramePr>
          <p:cNvPr id="28677" name="Object 5"/>
          <p:cNvGraphicFramePr>
            <a:graphicFrameLocks noChangeAspect="1"/>
          </p:cNvGraphicFramePr>
          <p:nvPr/>
        </p:nvGraphicFramePr>
        <p:xfrm>
          <a:off x="5895975" y="3048000"/>
          <a:ext cx="581025" cy="465138"/>
        </p:xfrm>
        <a:graphic>
          <a:graphicData uri="http://schemas.openxmlformats.org/presentationml/2006/ole">
            <p:oleObj spid="_x0000_s28677" name="Equation" r:id="rId6" imgW="253800" imgH="203040" progId="Equation.DSMT4">
              <p:embed/>
            </p:oleObj>
          </a:graphicData>
        </a:graphic>
      </p:graphicFrame>
      <p:sp>
        <p:nvSpPr>
          <p:cNvPr id="13" name="Rectangle 12"/>
          <p:cNvSpPr/>
          <p:nvPr/>
        </p:nvSpPr>
        <p:spPr>
          <a:xfrm>
            <a:off x="2667000" y="2209800"/>
            <a:ext cx="1295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Box 13"/>
          <p:cNvSpPr txBox="1">
            <a:spLocks noChangeArrowheads="1"/>
          </p:cNvSpPr>
          <p:nvPr/>
        </p:nvSpPr>
        <p:spPr bwMode="auto">
          <a:xfrm>
            <a:off x="990600" y="3657600"/>
            <a:ext cx="7772400" cy="180022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Độ dài cung có số đo      là l =   .20 </a:t>
            </a:r>
            <a:r>
              <a:rPr lang="en-US" sz="2800">
                <a:latin typeface="Times New Roman" pitchFamily="18" charset="0"/>
                <a:cs typeface="Times New Roman" pitchFamily="18" charset="0"/>
                <a:sym typeface="Symbol" pitchFamily="18" charset="2"/>
              </a:rPr>
              <a:t></a:t>
            </a:r>
            <a:r>
              <a:rPr lang="en-US" sz="2800">
                <a:latin typeface="Times New Roman" pitchFamily="18" charset="0"/>
                <a:cs typeface="Times New Roman" pitchFamily="18" charset="0"/>
              </a:rPr>
              <a:t> 4,19 cm</a:t>
            </a:r>
          </a:p>
          <a:p>
            <a:endParaRPr lang="en-US" sz="2800">
              <a:latin typeface="Times New Roman" pitchFamily="18" charset="0"/>
              <a:cs typeface="Times New Roman" pitchFamily="18" charset="0"/>
            </a:endParaRPr>
          </a:p>
          <a:p>
            <a:r>
              <a:rPr lang="en-US" sz="2800">
                <a:latin typeface="Times New Roman" pitchFamily="18" charset="0"/>
                <a:cs typeface="Times New Roman" pitchFamily="18" charset="0"/>
              </a:rPr>
              <a:t>Độ dài cung có số đo 37</a:t>
            </a:r>
            <a:r>
              <a:rPr lang="en-US" sz="2800" baseline="30000">
                <a:latin typeface="Times New Roman" pitchFamily="18" charset="0"/>
                <a:cs typeface="Times New Roman" pitchFamily="18" charset="0"/>
              </a:rPr>
              <a:t>o </a:t>
            </a:r>
            <a:r>
              <a:rPr lang="en-US" sz="2800">
                <a:latin typeface="Times New Roman" pitchFamily="18" charset="0"/>
                <a:cs typeface="Times New Roman" pitchFamily="18" charset="0"/>
              </a:rPr>
              <a:t>(      ) là l = 20.      </a:t>
            </a:r>
            <a:r>
              <a:rPr lang="en-US" sz="2800">
                <a:latin typeface="Times New Roman" pitchFamily="18" charset="0"/>
                <a:cs typeface="Times New Roman" pitchFamily="18" charset="0"/>
                <a:sym typeface="Symbol" pitchFamily="18" charset="2"/>
              </a:rPr>
              <a:t></a:t>
            </a:r>
            <a:r>
              <a:rPr lang="en-US" sz="2800">
                <a:latin typeface="Times New Roman" pitchFamily="18" charset="0"/>
                <a:cs typeface="Times New Roman" pitchFamily="18" charset="0"/>
              </a:rPr>
              <a:t> 12,92 cm</a:t>
            </a:r>
          </a:p>
        </p:txBody>
      </p:sp>
      <p:graphicFrame>
        <p:nvGraphicFramePr>
          <p:cNvPr id="28678" name="Object 6"/>
          <p:cNvGraphicFramePr>
            <a:graphicFrameLocks noChangeAspect="1"/>
          </p:cNvGraphicFramePr>
          <p:nvPr/>
        </p:nvGraphicFramePr>
        <p:xfrm>
          <a:off x="4267200" y="3605213"/>
          <a:ext cx="381000" cy="738187"/>
        </p:xfrm>
        <a:graphic>
          <a:graphicData uri="http://schemas.openxmlformats.org/presentationml/2006/ole">
            <p:oleObj spid="_x0000_s28678" name="Equation" r:id="rId7" imgW="203040" imgH="393480" progId="Equation.DSMT4">
              <p:embed/>
            </p:oleObj>
          </a:graphicData>
        </a:graphic>
      </p:graphicFrame>
      <p:graphicFrame>
        <p:nvGraphicFramePr>
          <p:cNvPr id="28679" name="Object 7"/>
          <p:cNvGraphicFramePr>
            <a:graphicFrameLocks noChangeAspect="1"/>
          </p:cNvGraphicFramePr>
          <p:nvPr/>
        </p:nvGraphicFramePr>
        <p:xfrm>
          <a:off x="5334000" y="3605213"/>
          <a:ext cx="381000" cy="738187"/>
        </p:xfrm>
        <a:graphic>
          <a:graphicData uri="http://schemas.openxmlformats.org/presentationml/2006/ole">
            <p:oleObj spid="_x0000_s28679" name="Equation" r:id="rId8" imgW="203040" imgH="393480" progId="Equation.DSMT4">
              <p:embed/>
            </p:oleObj>
          </a:graphicData>
        </a:graphic>
      </p:graphicFrame>
      <p:graphicFrame>
        <p:nvGraphicFramePr>
          <p:cNvPr id="28680" name="Object 8"/>
          <p:cNvGraphicFramePr>
            <a:graphicFrameLocks noChangeAspect="1"/>
          </p:cNvGraphicFramePr>
          <p:nvPr/>
        </p:nvGraphicFramePr>
        <p:xfrm>
          <a:off x="4846638" y="4495800"/>
          <a:ext cx="595312" cy="738188"/>
        </p:xfrm>
        <a:graphic>
          <a:graphicData uri="http://schemas.openxmlformats.org/presentationml/2006/ole">
            <p:oleObj spid="_x0000_s28680" name="Equation" r:id="rId9" imgW="317160" imgH="393480" progId="Equation.DSMT4">
              <p:embed/>
            </p:oleObj>
          </a:graphicData>
        </a:graphic>
      </p:graphicFrame>
      <p:graphicFrame>
        <p:nvGraphicFramePr>
          <p:cNvPr id="28681" name="Object 9"/>
          <p:cNvGraphicFramePr>
            <a:graphicFrameLocks noChangeAspect="1"/>
          </p:cNvGraphicFramePr>
          <p:nvPr/>
        </p:nvGraphicFramePr>
        <p:xfrm>
          <a:off x="6781800" y="4495800"/>
          <a:ext cx="595313" cy="738188"/>
        </p:xfrm>
        <a:graphic>
          <a:graphicData uri="http://schemas.openxmlformats.org/presentationml/2006/ole">
            <p:oleObj spid="_x0000_s28681" name="Equation" r:id="rId10" imgW="31716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1000"/>
                                        <p:tgtEl>
                                          <p:spTgt spid="10"/>
                                        </p:tgtEl>
                                      </p:cBhvr>
                                    </p:animEffect>
                                  </p:childTnLst>
                                </p:cTn>
                              </p:par>
                              <p:par>
                                <p:cTn id="8" presetID="1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slide(fromBottom)">
                                      <p:cBhvr>
                                        <p:cTn id="10" dur="1000"/>
                                        <p:tgtEl>
                                          <p:spTgt spid="11"/>
                                        </p:tgtEl>
                                      </p:cBhvr>
                                    </p:animEffect>
                                  </p:childTnLst>
                                </p:cTn>
                              </p:par>
                              <p:par>
                                <p:cTn id="11" presetID="12" presetClass="entr" presetSubtype="4" fill="hold" nodeType="withEffect">
                                  <p:stCondLst>
                                    <p:cond delay="0"/>
                                  </p:stCondLst>
                                  <p:childTnLst>
                                    <p:set>
                                      <p:cBhvr>
                                        <p:cTn id="12" dur="1" fill="hold">
                                          <p:stCondLst>
                                            <p:cond delay="0"/>
                                          </p:stCondLst>
                                        </p:cTn>
                                        <p:tgtEl>
                                          <p:spTgt spid="28677"/>
                                        </p:tgtEl>
                                        <p:attrNameLst>
                                          <p:attrName>style.visibility</p:attrName>
                                        </p:attrNameLst>
                                      </p:cBhvr>
                                      <p:to>
                                        <p:strVal val="visible"/>
                                      </p:to>
                                    </p:set>
                                    <p:animEffect transition="in" filter="slide(fromBottom)">
                                      <p:cBhvr>
                                        <p:cTn id="13" dur="1000"/>
                                        <p:tgtEl>
                                          <p:spTgt spid="28677"/>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slide(fromBottom)">
                                      <p:cBhvr>
                                        <p:cTn id="18" dur="1000"/>
                                        <p:tgtEl>
                                          <p:spTgt spid="14"/>
                                        </p:tgtEl>
                                      </p:cBhvr>
                                    </p:animEffect>
                                  </p:childTnLst>
                                </p:cTn>
                              </p:par>
                              <p:par>
                                <p:cTn id="19" presetID="12" presetClass="entr" presetSubtype="4" fill="hold" nodeType="withEffect">
                                  <p:stCondLst>
                                    <p:cond delay="0"/>
                                  </p:stCondLst>
                                  <p:childTnLst>
                                    <p:set>
                                      <p:cBhvr>
                                        <p:cTn id="20" dur="1" fill="hold">
                                          <p:stCondLst>
                                            <p:cond delay="0"/>
                                          </p:stCondLst>
                                        </p:cTn>
                                        <p:tgtEl>
                                          <p:spTgt spid="28678"/>
                                        </p:tgtEl>
                                        <p:attrNameLst>
                                          <p:attrName>style.visibility</p:attrName>
                                        </p:attrNameLst>
                                      </p:cBhvr>
                                      <p:to>
                                        <p:strVal val="visible"/>
                                      </p:to>
                                    </p:set>
                                    <p:animEffect transition="in" filter="slide(fromBottom)">
                                      <p:cBhvr>
                                        <p:cTn id="21" dur="1000"/>
                                        <p:tgtEl>
                                          <p:spTgt spid="28678"/>
                                        </p:tgtEl>
                                      </p:cBhvr>
                                    </p:animEffect>
                                  </p:childTnLst>
                                </p:cTn>
                              </p:par>
                              <p:par>
                                <p:cTn id="22" presetID="12" presetClass="entr" presetSubtype="4" fill="hold" nodeType="withEffect">
                                  <p:stCondLst>
                                    <p:cond delay="0"/>
                                  </p:stCondLst>
                                  <p:childTnLst>
                                    <p:set>
                                      <p:cBhvr>
                                        <p:cTn id="23" dur="1" fill="hold">
                                          <p:stCondLst>
                                            <p:cond delay="0"/>
                                          </p:stCondLst>
                                        </p:cTn>
                                        <p:tgtEl>
                                          <p:spTgt spid="28679"/>
                                        </p:tgtEl>
                                        <p:attrNameLst>
                                          <p:attrName>style.visibility</p:attrName>
                                        </p:attrNameLst>
                                      </p:cBhvr>
                                      <p:to>
                                        <p:strVal val="visible"/>
                                      </p:to>
                                    </p:set>
                                    <p:animEffect transition="in" filter="slide(fromBottom)">
                                      <p:cBhvr>
                                        <p:cTn id="24" dur="1000"/>
                                        <p:tgtEl>
                                          <p:spTgt spid="28679"/>
                                        </p:tgtEl>
                                      </p:cBhvr>
                                    </p:animEffect>
                                  </p:childTnLst>
                                </p:cTn>
                              </p:par>
                              <p:par>
                                <p:cTn id="25" presetID="12" presetClass="entr" presetSubtype="4" fill="hold" nodeType="withEffect">
                                  <p:stCondLst>
                                    <p:cond delay="0"/>
                                  </p:stCondLst>
                                  <p:childTnLst>
                                    <p:set>
                                      <p:cBhvr>
                                        <p:cTn id="26" dur="1" fill="hold">
                                          <p:stCondLst>
                                            <p:cond delay="0"/>
                                          </p:stCondLst>
                                        </p:cTn>
                                        <p:tgtEl>
                                          <p:spTgt spid="28680"/>
                                        </p:tgtEl>
                                        <p:attrNameLst>
                                          <p:attrName>style.visibility</p:attrName>
                                        </p:attrNameLst>
                                      </p:cBhvr>
                                      <p:to>
                                        <p:strVal val="visible"/>
                                      </p:to>
                                    </p:set>
                                    <p:animEffect transition="in" filter="slide(fromBottom)">
                                      <p:cBhvr>
                                        <p:cTn id="27" dur="1000"/>
                                        <p:tgtEl>
                                          <p:spTgt spid="28680"/>
                                        </p:tgtEl>
                                      </p:cBhvr>
                                    </p:animEffect>
                                  </p:childTnLst>
                                </p:cTn>
                              </p:par>
                              <p:par>
                                <p:cTn id="28" presetID="12" presetClass="entr" presetSubtype="4" fill="hold" nodeType="withEffect">
                                  <p:stCondLst>
                                    <p:cond delay="0"/>
                                  </p:stCondLst>
                                  <p:childTnLst>
                                    <p:set>
                                      <p:cBhvr>
                                        <p:cTn id="29" dur="1" fill="hold">
                                          <p:stCondLst>
                                            <p:cond delay="0"/>
                                          </p:stCondLst>
                                        </p:cTn>
                                        <p:tgtEl>
                                          <p:spTgt spid="28681"/>
                                        </p:tgtEl>
                                        <p:attrNameLst>
                                          <p:attrName>style.visibility</p:attrName>
                                        </p:attrNameLst>
                                      </p:cBhvr>
                                      <p:to>
                                        <p:strVal val="visible"/>
                                      </p:to>
                                    </p:set>
                                    <p:animEffect transition="in" filter="slide(fromBottom)">
                                      <p:cBhvr>
                                        <p:cTn id="30" dur="1000"/>
                                        <p:tgtEl>
                                          <p:spTgt spid="2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1"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3" name="TextBox 2"/>
          <p:cNvSpPr txBox="1">
            <a:spLocks noChangeArrowheads="1"/>
          </p:cNvSpPr>
          <p:nvPr/>
        </p:nvSpPr>
        <p:spPr bwMode="auto">
          <a:xfrm>
            <a:off x="304800" y="762000"/>
            <a:ext cx="60198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2. Số đo của một cung lượng giác:</a:t>
            </a:r>
          </a:p>
        </p:txBody>
      </p:sp>
      <p:sp>
        <p:nvSpPr>
          <p:cNvPr id="30732" name="TextBox 3"/>
          <p:cNvSpPr txBox="1">
            <a:spLocks noChangeArrowheads="1"/>
          </p:cNvSpPr>
          <p:nvPr/>
        </p:nvSpPr>
        <p:spPr bwMode="auto">
          <a:xfrm>
            <a:off x="-76200" y="1295400"/>
            <a:ext cx="12192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Ví dụ:</a:t>
            </a:r>
          </a:p>
        </p:txBody>
      </p:sp>
      <p:graphicFrame>
        <p:nvGraphicFramePr>
          <p:cNvPr id="30722" name="Object 2"/>
          <p:cNvGraphicFramePr>
            <a:graphicFrameLocks noChangeAspect="1"/>
          </p:cNvGraphicFramePr>
          <p:nvPr/>
        </p:nvGraphicFramePr>
        <p:xfrm>
          <a:off x="4013200" y="3451225"/>
          <a:ext cx="558800" cy="587375"/>
        </p:xfrm>
        <a:graphic>
          <a:graphicData uri="http://schemas.openxmlformats.org/presentationml/2006/ole">
            <p:oleObj spid="_x0000_s30722" name="Equation" r:id="rId3" imgW="253800" imgH="266400" progId="Equation.DSMT4">
              <p:embed/>
            </p:oleObj>
          </a:graphicData>
        </a:graphic>
      </p:graphicFrame>
      <p:pic>
        <p:nvPicPr>
          <p:cNvPr id="30733" name="Picture 3"/>
          <p:cNvPicPr>
            <a:picLocks noChangeAspect="1" noChangeArrowheads="1"/>
          </p:cNvPicPr>
          <p:nvPr/>
        </p:nvPicPr>
        <p:blipFill>
          <a:blip r:embed="rId4"/>
          <a:srcRect/>
          <a:stretch>
            <a:fillRect/>
          </a:stretch>
        </p:blipFill>
        <p:spPr bwMode="auto">
          <a:xfrm>
            <a:off x="5607050" y="2762250"/>
            <a:ext cx="3460750" cy="2800350"/>
          </a:xfrm>
          <a:prstGeom prst="rect">
            <a:avLst/>
          </a:prstGeom>
          <a:noFill/>
          <a:ln w="9525">
            <a:noFill/>
            <a:miter lim="800000"/>
            <a:headEnd/>
            <a:tailEnd/>
          </a:ln>
        </p:spPr>
      </p:pic>
      <p:sp>
        <p:nvSpPr>
          <p:cNvPr id="30734" name="TextBox 9"/>
          <p:cNvSpPr txBox="1">
            <a:spLocks noChangeArrowheads="1"/>
          </p:cNvSpPr>
          <p:nvPr/>
        </p:nvSpPr>
        <p:spPr bwMode="auto">
          <a:xfrm>
            <a:off x="304800" y="1676400"/>
            <a:ext cx="5867400" cy="13731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Khi M di động từ A tới B là tạo nên cung    đường tròn ta nói cung này có số đo là </a:t>
            </a:r>
          </a:p>
        </p:txBody>
      </p:sp>
      <p:graphicFrame>
        <p:nvGraphicFramePr>
          <p:cNvPr id="30726" name="Object 6"/>
          <p:cNvGraphicFramePr>
            <a:graphicFrameLocks noChangeAspect="1"/>
          </p:cNvGraphicFramePr>
          <p:nvPr/>
        </p:nvGraphicFramePr>
        <p:xfrm>
          <a:off x="1600200" y="2503488"/>
          <a:ext cx="533400" cy="620712"/>
        </p:xfrm>
        <a:graphic>
          <a:graphicData uri="http://schemas.openxmlformats.org/presentationml/2006/ole">
            <p:oleObj spid="_x0000_s30726" name="Equation" r:id="rId5" imgW="164880" imgH="393480" progId="Equation.DSMT4">
              <p:embed/>
            </p:oleObj>
          </a:graphicData>
        </a:graphic>
      </p:graphicFrame>
      <p:sp>
        <p:nvSpPr>
          <p:cNvPr id="30735" name="TextBox 12"/>
          <p:cNvSpPr txBox="1">
            <a:spLocks noChangeArrowheads="1"/>
          </p:cNvSpPr>
          <p:nvPr/>
        </p:nvSpPr>
        <p:spPr bwMode="auto">
          <a:xfrm>
            <a:off x="304800" y="3062288"/>
            <a:ext cx="5638800" cy="519112"/>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Sau đó điểm M đi thêm một vòng nữa</a:t>
            </a:r>
          </a:p>
        </p:txBody>
      </p:sp>
      <p:sp>
        <p:nvSpPr>
          <p:cNvPr id="30736" name="TextBox 13"/>
          <p:cNvSpPr txBox="1">
            <a:spLocks noChangeArrowheads="1"/>
          </p:cNvSpPr>
          <p:nvPr/>
        </p:nvSpPr>
        <p:spPr bwMode="auto">
          <a:xfrm>
            <a:off x="381000" y="3581400"/>
            <a:ext cx="4953000" cy="94615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Ta được cung lượng giác       có số đo là </a:t>
            </a:r>
          </a:p>
        </p:txBody>
      </p:sp>
      <p:graphicFrame>
        <p:nvGraphicFramePr>
          <p:cNvPr id="30727" name="Object 7"/>
          <p:cNvGraphicFramePr>
            <a:graphicFrameLocks noChangeAspect="1"/>
          </p:cNvGraphicFramePr>
          <p:nvPr/>
        </p:nvGraphicFramePr>
        <p:xfrm>
          <a:off x="1676400" y="3949700"/>
          <a:ext cx="1905000" cy="774700"/>
        </p:xfrm>
        <a:graphic>
          <a:graphicData uri="http://schemas.openxmlformats.org/presentationml/2006/ole">
            <p:oleObj spid="_x0000_s30727" name="Equation" r:id="rId6" imgW="927000" imgH="393480" progId="Equation.DSMT4">
              <p:embed/>
            </p:oleObj>
          </a:graphicData>
        </a:graphic>
      </p:graphicFrame>
      <p:pic>
        <p:nvPicPr>
          <p:cNvPr id="30737" name="Picture 3"/>
          <p:cNvPicPr>
            <a:picLocks noChangeAspect="1" noChangeArrowheads="1"/>
          </p:cNvPicPr>
          <p:nvPr/>
        </p:nvPicPr>
        <p:blipFill>
          <a:blip r:embed="rId7"/>
          <a:srcRect/>
          <a:stretch>
            <a:fillRect/>
          </a:stretch>
        </p:blipFill>
        <p:spPr bwMode="auto">
          <a:xfrm>
            <a:off x="5953125" y="4946650"/>
            <a:ext cx="3114675" cy="2520950"/>
          </a:xfrm>
          <a:prstGeom prst="rect">
            <a:avLst/>
          </a:prstGeom>
          <a:noFill/>
          <a:ln w="9525">
            <a:noFill/>
            <a:miter lim="800000"/>
            <a:headEnd/>
            <a:tailEnd/>
          </a:ln>
        </p:spPr>
      </p:pic>
      <p:sp>
        <p:nvSpPr>
          <p:cNvPr id="30738" name="TextBox 16"/>
          <p:cNvSpPr txBox="1">
            <a:spLocks noChangeArrowheads="1"/>
          </p:cNvSpPr>
          <p:nvPr/>
        </p:nvSpPr>
        <p:spPr bwMode="auto">
          <a:xfrm>
            <a:off x="609600" y="4953000"/>
            <a:ext cx="4724400" cy="519113"/>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Điểm M đi thêm 2 vòng nữa </a:t>
            </a:r>
          </a:p>
        </p:txBody>
      </p:sp>
      <p:graphicFrame>
        <p:nvGraphicFramePr>
          <p:cNvPr id="30728" name="Object 8"/>
          <p:cNvGraphicFramePr>
            <a:graphicFrameLocks noChangeAspect="1"/>
          </p:cNvGraphicFramePr>
          <p:nvPr/>
        </p:nvGraphicFramePr>
        <p:xfrm>
          <a:off x="4191000" y="5410200"/>
          <a:ext cx="558800" cy="587375"/>
        </p:xfrm>
        <a:graphic>
          <a:graphicData uri="http://schemas.openxmlformats.org/presentationml/2006/ole">
            <p:oleObj spid="_x0000_s30728" name="Equation" r:id="rId8" imgW="253800" imgH="266400" progId="Equation.DSMT4">
              <p:embed/>
            </p:oleObj>
          </a:graphicData>
        </a:graphic>
      </p:graphicFrame>
      <p:sp>
        <p:nvSpPr>
          <p:cNvPr id="30739" name="TextBox 18"/>
          <p:cNvSpPr txBox="1">
            <a:spLocks noChangeArrowheads="1"/>
          </p:cNvSpPr>
          <p:nvPr/>
        </p:nvSpPr>
        <p:spPr bwMode="auto">
          <a:xfrm>
            <a:off x="533400" y="5486400"/>
            <a:ext cx="4953000" cy="94615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Ta được cung lượng giác       có số đo là </a:t>
            </a:r>
          </a:p>
        </p:txBody>
      </p:sp>
      <p:graphicFrame>
        <p:nvGraphicFramePr>
          <p:cNvPr id="30729" name="Object 9"/>
          <p:cNvGraphicFramePr>
            <a:graphicFrameLocks noChangeAspect="1"/>
          </p:cNvGraphicFramePr>
          <p:nvPr/>
        </p:nvGraphicFramePr>
        <p:xfrm>
          <a:off x="1804988" y="5867400"/>
          <a:ext cx="1928812" cy="774700"/>
        </p:xfrm>
        <a:graphic>
          <a:graphicData uri="http://schemas.openxmlformats.org/presentationml/2006/ole">
            <p:oleObj spid="_x0000_s30729" name="Equation" r:id="rId9" imgW="939600" imgH="393480" progId="Equation.DSMT4">
              <p:embed/>
            </p:oleObj>
          </a:graphicData>
        </a:graphic>
      </p:graphicFrame>
      <p:graphicFrame>
        <p:nvGraphicFramePr>
          <p:cNvPr id="2" name="Object 10"/>
          <p:cNvGraphicFramePr>
            <a:graphicFrameLocks noChangeAspect="1"/>
          </p:cNvGraphicFramePr>
          <p:nvPr/>
        </p:nvGraphicFramePr>
        <p:xfrm>
          <a:off x="1155700" y="2057400"/>
          <a:ext cx="309563" cy="620713"/>
        </p:xfrm>
        <a:graphic>
          <a:graphicData uri="http://schemas.openxmlformats.org/presentationml/2006/ole">
            <p:oleObj spid="_x0000_s30730" name="Equation" r:id="rId10" imgW="152280" imgH="393480" progId="Equation.DSMT4">
              <p:embed/>
            </p:oleObj>
          </a:graphicData>
        </a:graphic>
      </p:graphicFrame>
      <p:pic>
        <p:nvPicPr>
          <p:cNvPr id="1026" name="Picture 2"/>
          <p:cNvPicPr>
            <a:picLocks noChangeAspect="1" noChangeArrowheads="1"/>
          </p:cNvPicPr>
          <p:nvPr/>
        </p:nvPicPr>
        <p:blipFill>
          <a:blip r:embed="rId11"/>
          <a:srcRect/>
          <a:stretch>
            <a:fillRect/>
          </a:stretch>
        </p:blipFill>
        <p:spPr bwMode="auto">
          <a:xfrm>
            <a:off x="6448425" y="914400"/>
            <a:ext cx="1781175" cy="1838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0732"/>
                                        </p:tgtEl>
                                        <p:attrNameLst>
                                          <p:attrName>style.visibility</p:attrName>
                                        </p:attrNameLst>
                                      </p:cBhvr>
                                      <p:to>
                                        <p:strVal val="visible"/>
                                      </p:to>
                                    </p:set>
                                    <p:animEffect transition="in" filter="slide(fromBottom)">
                                      <p:cBhvr>
                                        <p:cTn id="12" dur="1000"/>
                                        <p:tgtEl>
                                          <p:spTgt spid="3073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slide(fromBottom)">
                                      <p:cBhvr>
                                        <p:cTn id="17" dur="10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0726"/>
                                        </p:tgtEl>
                                        <p:attrNameLst>
                                          <p:attrName>style.visibility</p:attrName>
                                        </p:attrNameLst>
                                      </p:cBhvr>
                                      <p:to>
                                        <p:strVal val="visible"/>
                                      </p:to>
                                    </p:set>
                                    <p:animEffect transition="in" filter="box(in)">
                                      <p:cBhvr>
                                        <p:cTn id="22" dur="500"/>
                                        <p:tgtEl>
                                          <p:spTgt spid="30726"/>
                                        </p:tgtEl>
                                      </p:cBhvr>
                                    </p:animEffect>
                                  </p:childTnLst>
                                </p:cTn>
                              </p:par>
                              <p:par>
                                <p:cTn id="23" presetID="4" presetClass="entr" presetSubtype="16"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ox(in)">
                                      <p:cBhvr>
                                        <p:cTn id="25" dur="500"/>
                                        <p:tgtEl>
                                          <p:spTgt spid="2"/>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0734"/>
                                        </p:tgtEl>
                                        <p:attrNameLst>
                                          <p:attrName>style.visibility</p:attrName>
                                        </p:attrNameLst>
                                      </p:cBhvr>
                                      <p:to>
                                        <p:strVal val="visible"/>
                                      </p:to>
                                    </p:set>
                                    <p:animEffect transition="in" filter="box(in)">
                                      <p:cBhvr>
                                        <p:cTn id="28" dur="500"/>
                                        <p:tgtEl>
                                          <p:spTgt spid="30734"/>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0733"/>
                                        </p:tgtEl>
                                        <p:attrNameLst>
                                          <p:attrName>style.visibility</p:attrName>
                                        </p:attrNameLst>
                                      </p:cBhvr>
                                      <p:to>
                                        <p:strVal val="visible"/>
                                      </p:to>
                                    </p:set>
                                    <p:animEffect transition="in" filter="box(in)">
                                      <p:cBhvr>
                                        <p:cTn id="33" dur="500"/>
                                        <p:tgtEl>
                                          <p:spTgt spid="30733"/>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0735"/>
                                        </p:tgtEl>
                                        <p:attrNameLst>
                                          <p:attrName>style.visibility</p:attrName>
                                        </p:attrNameLst>
                                      </p:cBhvr>
                                      <p:to>
                                        <p:strVal val="visible"/>
                                      </p:to>
                                    </p:set>
                                    <p:animEffect transition="in" filter="box(in)">
                                      <p:cBhvr>
                                        <p:cTn id="38" dur="500"/>
                                        <p:tgtEl>
                                          <p:spTgt spid="30735"/>
                                        </p:tgtEl>
                                      </p:cBhvr>
                                    </p:animEffect>
                                  </p:childTnLst>
                                </p:cTn>
                              </p:par>
                              <p:par>
                                <p:cTn id="39" presetID="4" presetClass="entr" presetSubtype="16" fill="hold" nodeType="withEffect">
                                  <p:stCondLst>
                                    <p:cond delay="0"/>
                                  </p:stCondLst>
                                  <p:childTnLst>
                                    <p:set>
                                      <p:cBhvr>
                                        <p:cTn id="40" dur="1" fill="hold">
                                          <p:stCondLst>
                                            <p:cond delay="0"/>
                                          </p:stCondLst>
                                        </p:cTn>
                                        <p:tgtEl>
                                          <p:spTgt spid="30722"/>
                                        </p:tgtEl>
                                        <p:attrNameLst>
                                          <p:attrName>style.visibility</p:attrName>
                                        </p:attrNameLst>
                                      </p:cBhvr>
                                      <p:to>
                                        <p:strVal val="visible"/>
                                      </p:to>
                                    </p:set>
                                    <p:animEffect transition="in" filter="box(in)">
                                      <p:cBhvr>
                                        <p:cTn id="41" dur="500"/>
                                        <p:tgtEl>
                                          <p:spTgt spid="30722"/>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30736"/>
                                        </p:tgtEl>
                                        <p:attrNameLst>
                                          <p:attrName>style.visibility</p:attrName>
                                        </p:attrNameLst>
                                      </p:cBhvr>
                                      <p:to>
                                        <p:strVal val="visible"/>
                                      </p:to>
                                    </p:set>
                                    <p:animEffect transition="in" filter="box(in)">
                                      <p:cBhvr>
                                        <p:cTn id="44" dur="500"/>
                                        <p:tgtEl>
                                          <p:spTgt spid="30736"/>
                                        </p:tgtEl>
                                      </p:cBhvr>
                                    </p:animEffect>
                                  </p:childTnLst>
                                </p:cTn>
                              </p:par>
                              <p:par>
                                <p:cTn id="45" presetID="4" presetClass="entr" presetSubtype="16" fill="hold" nodeType="withEffect">
                                  <p:stCondLst>
                                    <p:cond delay="0"/>
                                  </p:stCondLst>
                                  <p:childTnLst>
                                    <p:set>
                                      <p:cBhvr>
                                        <p:cTn id="46" dur="1" fill="hold">
                                          <p:stCondLst>
                                            <p:cond delay="0"/>
                                          </p:stCondLst>
                                        </p:cTn>
                                        <p:tgtEl>
                                          <p:spTgt spid="30727"/>
                                        </p:tgtEl>
                                        <p:attrNameLst>
                                          <p:attrName>style.visibility</p:attrName>
                                        </p:attrNameLst>
                                      </p:cBhvr>
                                      <p:to>
                                        <p:strVal val="visible"/>
                                      </p:to>
                                    </p:set>
                                    <p:animEffect transition="in" filter="box(in)">
                                      <p:cBhvr>
                                        <p:cTn id="47" dur="500"/>
                                        <p:tgtEl>
                                          <p:spTgt spid="30727"/>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0737"/>
                                        </p:tgtEl>
                                        <p:attrNameLst>
                                          <p:attrName>style.visibility</p:attrName>
                                        </p:attrNameLst>
                                      </p:cBhvr>
                                      <p:to>
                                        <p:strVal val="visible"/>
                                      </p:to>
                                    </p:set>
                                    <p:animEffect transition="in" filter="box(in)">
                                      <p:cBhvr>
                                        <p:cTn id="52" dur="500"/>
                                        <p:tgtEl>
                                          <p:spTgt spid="30737"/>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0728"/>
                                        </p:tgtEl>
                                        <p:attrNameLst>
                                          <p:attrName>style.visibility</p:attrName>
                                        </p:attrNameLst>
                                      </p:cBhvr>
                                      <p:to>
                                        <p:strVal val="visible"/>
                                      </p:to>
                                    </p:set>
                                    <p:animEffect transition="in" filter="box(in)">
                                      <p:cBhvr>
                                        <p:cTn id="57" dur="500"/>
                                        <p:tgtEl>
                                          <p:spTgt spid="30728"/>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30738"/>
                                        </p:tgtEl>
                                        <p:attrNameLst>
                                          <p:attrName>style.visibility</p:attrName>
                                        </p:attrNameLst>
                                      </p:cBhvr>
                                      <p:to>
                                        <p:strVal val="visible"/>
                                      </p:to>
                                    </p:set>
                                    <p:animEffect transition="in" filter="box(in)">
                                      <p:cBhvr>
                                        <p:cTn id="60" dur="500"/>
                                        <p:tgtEl>
                                          <p:spTgt spid="30738"/>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30739"/>
                                        </p:tgtEl>
                                        <p:attrNameLst>
                                          <p:attrName>style.visibility</p:attrName>
                                        </p:attrNameLst>
                                      </p:cBhvr>
                                      <p:to>
                                        <p:strVal val="visible"/>
                                      </p:to>
                                    </p:set>
                                    <p:animEffect transition="in" filter="box(in)">
                                      <p:cBhvr>
                                        <p:cTn id="63" dur="500"/>
                                        <p:tgtEl>
                                          <p:spTgt spid="30739"/>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nodeType="clickEffect">
                                  <p:stCondLst>
                                    <p:cond delay="0"/>
                                  </p:stCondLst>
                                  <p:childTnLst>
                                    <p:set>
                                      <p:cBhvr>
                                        <p:cTn id="67" dur="1" fill="hold">
                                          <p:stCondLst>
                                            <p:cond delay="0"/>
                                          </p:stCondLst>
                                        </p:cTn>
                                        <p:tgtEl>
                                          <p:spTgt spid="30729"/>
                                        </p:tgtEl>
                                        <p:attrNameLst>
                                          <p:attrName>style.visibility</p:attrName>
                                        </p:attrNameLst>
                                      </p:cBhvr>
                                      <p:to>
                                        <p:strVal val="visible"/>
                                      </p:to>
                                    </p:set>
                                    <p:animEffect transition="in" filter="box(in)">
                                      <p:cBhvr>
                                        <p:cTn id="68"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2" grpId="0"/>
      <p:bldP spid="30734" grpId="0"/>
      <p:bldP spid="30735" grpId="0"/>
      <p:bldP spid="30736" grpId="0"/>
      <p:bldP spid="30738" grpId="0"/>
      <p:bldP spid="307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3" name="Picture 4"/>
          <p:cNvPicPr>
            <a:picLocks noChangeAspect="1" noChangeArrowheads="1"/>
          </p:cNvPicPr>
          <p:nvPr/>
        </p:nvPicPr>
        <p:blipFill>
          <a:blip r:embed="rId3"/>
          <a:srcRect/>
          <a:stretch>
            <a:fillRect/>
          </a:stretch>
        </p:blipFill>
        <p:spPr bwMode="auto">
          <a:xfrm>
            <a:off x="5683250" y="1295400"/>
            <a:ext cx="3460750" cy="2800350"/>
          </a:xfrm>
          <a:prstGeom prst="rect">
            <a:avLst/>
          </a:prstGeom>
          <a:noFill/>
          <a:ln w="9525">
            <a:noFill/>
            <a:miter lim="800000"/>
            <a:headEnd/>
            <a:tailEnd/>
          </a:ln>
        </p:spPr>
      </p:pic>
      <p:sp>
        <p:nvSpPr>
          <p:cNvPr id="31766" name="TextBox 3"/>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31767" name="TextBox 4"/>
          <p:cNvSpPr txBox="1">
            <a:spLocks noChangeArrowheads="1"/>
          </p:cNvSpPr>
          <p:nvPr/>
        </p:nvSpPr>
        <p:spPr bwMode="auto">
          <a:xfrm>
            <a:off x="304800" y="762000"/>
            <a:ext cx="60198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2. Số đo của một cung lượng giác:</a:t>
            </a:r>
          </a:p>
        </p:txBody>
      </p:sp>
      <p:sp>
        <p:nvSpPr>
          <p:cNvPr id="31768" name="TextBox 5"/>
          <p:cNvSpPr txBox="1">
            <a:spLocks noChangeArrowheads="1"/>
          </p:cNvSpPr>
          <p:nvPr/>
        </p:nvSpPr>
        <p:spPr bwMode="auto">
          <a:xfrm>
            <a:off x="-76200" y="1295400"/>
            <a:ext cx="12192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Ví dụ:</a:t>
            </a:r>
          </a:p>
        </p:txBody>
      </p:sp>
      <p:graphicFrame>
        <p:nvGraphicFramePr>
          <p:cNvPr id="31748" name="Object 4"/>
          <p:cNvGraphicFramePr>
            <a:graphicFrameLocks noChangeAspect="1"/>
          </p:cNvGraphicFramePr>
          <p:nvPr/>
        </p:nvGraphicFramePr>
        <p:xfrm>
          <a:off x="4060825" y="1524000"/>
          <a:ext cx="587375" cy="615950"/>
        </p:xfrm>
        <a:graphic>
          <a:graphicData uri="http://schemas.openxmlformats.org/presentationml/2006/ole">
            <p:oleObj spid="_x0000_s31748" name="Equation" r:id="rId4" imgW="266400" imgH="279360" progId="Equation.DSMT4">
              <p:embed/>
            </p:oleObj>
          </a:graphicData>
        </a:graphic>
      </p:graphicFrame>
      <p:sp>
        <p:nvSpPr>
          <p:cNvPr id="31759" name="TextBox 11"/>
          <p:cNvSpPr txBox="1">
            <a:spLocks noChangeArrowheads="1"/>
          </p:cNvSpPr>
          <p:nvPr/>
        </p:nvSpPr>
        <p:spPr bwMode="auto">
          <a:xfrm>
            <a:off x="381000" y="1676400"/>
            <a:ext cx="4953000" cy="94615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Ta được cung lượng giác       có số đo là </a:t>
            </a:r>
          </a:p>
        </p:txBody>
      </p:sp>
      <p:graphicFrame>
        <p:nvGraphicFramePr>
          <p:cNvPr id="31749" name="Object 5"/>
          <p:cNvGraphicFramePr>
            <a:graphicFrameLocks noChangeAspect="1"/>
          </p:cNvGraphicFramePr>
          <p:nvPr/>
        </p:nvGraphicFramePr>
        <p:xfrm>
          <a:off x="1787525" y="2197100"/>
          <a:ext cx="2479675" cy="774700"/>
        </p:xfrm>
        <a:graphic>
          <a:graphicData uri="http://schemas.openxmlformats.org/presentationml/2006/ole">
            <p:oleObj spid="_x0000_s31749" name="Equation" r:id="rId5" imgW="1206360" imgH="393480" progId="Equation.DSMT4">
              <p:embed/>
            </p:oleObj>
          </a:graphicData>
        </a:graphic>
      </p:graphicFrame>
      <p:sp>
        <p:nvSpPr>
          <p:cNvPr id="31760" name="TextBox 13"/>
          <p:cNvSpPr txBox="1">
            <a:spLocks noChangeArrowheads="1"/>
          </p:cNvSpPr>
          <p:nvPr/>
        </p:nvSpPr>
        <p:spPr bwMode="auto">
          <a:xfrm>
            <a:off x="76200" y="3895725"/>
            <a:ext cx="1676400" cy="523875"/>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Nhận xét:</a:t>
            </a:r>
          </a:p>
        </p:txBody>
      </p:sp>
      <p:sp>
        <p:nvSpPr>
          <p:cNvPr id="31761" name="TextBox 15"/>
          <p:cNvSpPr txBox="1">
            <a:spLocks noChangeArrowheads="1"/>
          </p:cNvSpPr>
          <p:nvPr/>
        </p:nvSpPr>
        <p:spPr bwMode="auto">
          <a:xfrm>
            <a:off x="609600" y="4419600"/>
            <a:ext cx="7848600" cy="946150"/>
          </a:xfrm>
          <a:prstGeom prst="rect">
            <a:avLst/>
          </a:prstGeom>
          <a:noFill/>
          <a:ln w="9525">
            <a:noFill/>
            <a:miter lim="800000"/>
            <a:headEnd/>
            <a:tailEnd/>
          </a:ln>
        </p:spPr>
        <p:txBody>
          <a:bodyPr>
            <a:spAutoFit/>
          </a:bodyPr>
          <a:lstStyle/>
          <a:p>
            <a:pPr>
              <a:buFont typeface="Wingdings" pitchFamily="2" charset="2"/>
              <a:buChar char="Ø"/>
            </a:pPr>
            <a:r>
              <a:rPr lang="en-US" sz="2800">
                <a:latin typeface="Times New Roman" pitchFamily="18" charset="0"/>
                <a:cs typeface="Times New Roman" pitchFamily="18" charset="0"/>
              </a:rPr>
              <a:t>Số đo của một cung lượng giác                     là một số thực, âm hay dương</a:t>
            </a:r>
          </a:p>
        </p:txBody>
      </p:sp>
      <p:graphicFrame>
        <p:nvGraphicFramePr>
          <p:cNvPr id="31750" name="Object 6"/>
          <p:cNvGraphicFramePr>
            <a:graphicFrameLocks noChangeAspect="1"/>
          </p:cNvGraphicFramePr>
          <p:nvPr/>
        </p:nvGraphicFramePr>
        <p:xfrm>
          <a:off x="5500688" y="4267200"/>
          <a:ext cx="671512" cy="587375"/>
        </p:xfrm>
        <a:graphic>
          <a:graphicData uri="http://schemas.openxmlformats.org/presentationml/2006/ole">
            <p:oleObj spid="_x0000_s31750" name="Equation" r:id="rId6" imgW="304560" imgH="266400" progId="Equation.DSMT4">
              <p:embed/>
            </p:oleObj>
          </a:graphicData>
        </a:graphic>
      </p:graphicFrame>
      <p:sp>
        <p:nvSpPr>
          <p:cNvPr id="31762" name="TextBox 17"/>
          <p:cNvSpPr txBox="1">
            <a:spLocks noChangeArrowheads="1"/>
          </p:cNvSpPr>
          <p:nvPr/>
        </p:nvSpPr>
        <p:spPr bwMode="auto">
          <a:xfrm>
            <a:off x="762000" y="5218113"/>
            <a:ext cx="7848600" cy="523875"/>
          </a:xfrm>
          <a:prstGeom prst="rect">
            <a:avLst/>
          </a:prstGeom>
          <a:noFill/>
          <a:ln w="9525">
            <a:noFill/>
            <a:miter lim="800000"/>
            <a:headEnd/>
            <a:tailEnd/>
          </a:ln>
        </p:spPr>
        <p:txBody>
          <a:bodyPr>
            <a:spAutoFit/>
          </a:bodyPr>
          <a:lstStyle/>
          <a:p>
            <a:pPr>
              <a:buFont typeface="Wingdings" pitchFamily="2" charset="2"/>
              <a:buChar char="Ø"/>
            </a:pPr>
            <a:r>
              <a:rPr lang="en-US" sz="2800">
                <a:latin typeface="Times New Roman" pitchFamily="18" charset="0"/>
                <a:cs typeface="Times New Roman" pitchFamily="18" charset="0"/>
              </a:rPr>
              <a:t>Kí hiệu số đo của cung        là sđ </a:t>
            </a:r>
          </a:p>
        </p:txBody>
      </p:sp>
      <p:graphicFrame>
        <p:nvGraphicFramePr>
          <p:cNvPr id="31751" name="Object 7"/>
          <p:cNvGraphicFramePr>
            <a:graphicFrameLocks noChangeAspect="1"/>
          </p:cNvGraphicFramePr>
          <p:nvPr/>
        </p:nvGraphicFramePr>
        <p:xfrm>
          <a:off x="4433888" y="5105400"/>
          <a:ext cx="671512" cy="587375"/>
        </p:xfrm>
        <a:graphic>
          <a:graphicData uri="http://schemas.openxmlformats.org/presentationml/2006/ole">
            <p:oleObj spid="_x0000_s31751" name="Equation" r:id="rId7" imgW="304560" imgH="266400" progId="Equation.DSMT4">
              <p:embed/>
            </p:oleObj>
          </a:graphicData>
        </a:graphic>
      </p:graphicFrame>
      <p:graphicFrame>
        <p:nvGraphicFramePr>
          <p:cNvPr id="31752" name="Object 8"/>
          <p:cNvGraphicFramePr>
            <a:graphicFrameLocks noChangeAspect="1"/>
          </p:cNvGraphicFramePr>
          <p:nvPr/>
        </p:nvGraphicFramePr>
        <p:xfrm>
          <a:off x="5805488" y="5105400"/>
          <a:ext cx="671512" cy="587375"/>
        </p:xfrm>
        <a:graphic>
          <a:graphicData uri="http://schemas.openxmlformats.org/presentationml/2006/ole">
            <p:oleObj spid="_x0000_s31752" name="Equation" r:id="rId8" imgW="304560" imgH="266400" progId="Equation.DSMT4">
              <p:embed/>
            </p:oleObj>
          </a:graphicData>
        </a:graphic>
      </p:graphicFrame>
      <p:graphicFrame>
        <p:nvGraphicFramePr>
          <p:cNvPr id="2" name="Object 20"/>
          <p:cNvGraphicFramePr>
            <a:graphicFrameLocks noChangeAspect="1"/>
          </p:cNvGraphicFramePr>
          <p:nvPr/>
        </p:nvGraphicFramePr>
        <p:xfrm>
          <a:off x="6118225" y="4495800"/>
          <a:ext cx="1149350" cy="457200"/>
        </p:xfrm>
        <a:graphic>
          <a:graphicData uri="http://schemas.openxmlformats.org/presentationml/2006/ole">
            <p:oleObj spid="_x0000_s31764" name="Equation" r:id="rId9" imgW="55872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1753"/>
                                        </p:tgtEl>
                                        <p:attrNameLst>
                                          <p:attrName>style.visibility</p:attrName>
                                        </p:attrNameLst>
                                      </p:cBhvr>
                                      <p:to>
                                        <p:strVal val="visible"/>
                                      </p:to>
                                    </p:set>
                                    <p:animEffect transition="in" filter="slide(fromBottom)">
                                      <p:cBhvr>
                                        <p:cTn id="7" dur="1000"/>
                                        <p:tgtEl>
                                          <p:spTgt spid="3175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1748"/>
                                        </p:tgtEl>
                                        <p:attrNameLst>
                                          <p:attrName>style.visibility</p:attrName>
                                        </p:attrNameLst>
                                      </p:cBhvr>
                                      <p:to>
                                        <p:strVal val="visible"/>
                                      </p:to>
                                    </p:set>
                                    <p:animEffect transition="in" filter="slide(fromBottom)">
                                      <p:cBhvr>
                                        <p:cTn id="12" dur="1000"/>
                                        <p:tgtEl>
                                          <p:spTgt spid="31748"/>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1759"/>
                                        </p:tgtEl>
                                        <p:attrNameLst>
                                          <p:attrName>style.visibility</p:attrName>
                                        </p:attrNameLst>
                                      </p:cBhvr>
                                      <p:to>
                                        <p:strVal val="visible"/>
                                      </p:to>
                                    </p:set>
                                    <p:animEffect transition="in" filter="slide(fromBottom)">
                                      <p:cBhvr>
                                        <p:cTn id="15" dur="1000"/>
                                        <p:tgtEl>
                                          <p:spTgt spid="31759"/>
                                        </p:tgtEl>
                                      </p:cBhvr>
                                    </p:animEffect>
                                  </p:childTnLst>
                                </p:cTn>
                              </p:par>
                              <p:par>
                                <p:cTn id="16" presetID="12" presetClass="entr" presetSubtype="4" fill="hold" nodeType="withEffect">
                                  <p:stCondLst>
                                    <p:cond delay="0"/>
                                  </p:stCondLst>
                                  <p:childTnLst>
                                    <p:set>
                                      <p:cBhvr>
                                        <p:cTn id="17" dur="1" fill="hold">
                                          <p:stCondLst>
                                            <p:cond delay="0"/>
                                          </p:stCondLst>
                                        </p:cTn>
                                        <p:tgtEl>
                                          <p:spTgt spid="31749"/>
                                        </p:tgtEl>
                                        <p:attrNameLst>
                                          <p:attrName>style.visibility</p:attrName>
                                        </p:attrNameLst>
                                      </p:cBhvr>
                                      <p:to>
                                        <p:strVal val="visible"/>
                                      </p:to>
                                    </p:set>
                                    <p:animEffect transition="in" filter="slide(fromBottom)">
                                      <p:cBhvr>
                                        <p:cTn id="18" dur="1000"/>
                                        <p:tgtEl>
                                          <p:spTgt spid="31749"/>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1760"/>
                                        </p:tgtEl>
                                        <p:attrNameLst>
                                          <p:attrName>style.visibility</p:attrName>
                                        </p:attrNameLst>
                                      </p:cBhvr>
                                      <p:to>
                                        <p:strVal val="visible"/>
                                      </p:to>
                                    </p:set>
                                    <p:animEffect transition="in" filter="diamond(in)">
                                      <p:cBhvr>
                                        <p:cTn id="23" dur="1000"/>
                                        <p:tgtEl>
                                          <p:spTgt spid="31760"/>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ox(in)">
                                      <p:cBhvr>
                                        <p:cTn id="28" dur="500"/>
                                        <p:tgtEl>
                                          <p:spTgt spid="2"/>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1761"/>
                                        </p:tgtEl>
                                        <p:attrNameLst>
                                          <p:attrName>style.visibility</p:attrName>
                                        </p:attrNameLst>
                                      </p:cBhvr>
                                      <p:to>
                                        <p:strVal val="visible"/>
                                      </p:to>
                                    </p:set>
                                    <p:animEffect transition="in" filter="box(in)">
                                      <p:cBhvr>
                                        <p:cTn id="31" dur="500"/>
                                        <p:tgtEl>
                                          <p:spTgt spid="31761"/>
                                        </p:tgtEl>
                                      </p:cBhvr>
                                    </p:animEffect>
                                  </p:childTnLst>
                                </p:cTn>
                              </p:par>
                              <p:par>
                                <p:cTn id="32" presetID="4" presetClass="entr" presetSubtype="16" fill="hold" nodeType="withEffect">
                                  <p:stCondLst>
                                    <p:cond delay="0"/>
                                  </p:stCondLst>
                                  <p:childTnLst>
                                    <p:set>
                                      <p:cBhvr>
                                        <p:cTn id="33" dur="1" fill="hold">
                                          <p:stCondLst>
                                            <p:cond delay="0"/>
                                          </p:stCondLst>
                                        </p:cTn>
                                        <p:tgtEl>
                                          <p:spTgt spid="31750"/>
                                        </p:tgtEl>
                                        <p:attrNameLst>
                                          <p:attrName>style.visibility</p:attrName>
                                        </p:attrNameLst>
                                      </p:cBhvr>
                                      <p:to>
                                        <p:strVal val="visible"/>
                                      </p:to>
                                    </p:set>
                                    <p:animEffect transition="in" filter="box(in)">
                                      <p:cBhvr>
                                        <p:cTn id="34" dur="500"/>
                                        <p:tgtEl>
                                          <p:spTgt spid="31750"/>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31752"/>
                                        </p:tgtEl>
                                        <p:attrNameLst>
                                          <p:attrName>style.visibility</p:attrName>
                                        </p:attrNameLst>
                                      </p:cBhvr>
                                      <p:to>
                                        <p:strVal val="visible"/>
                                      </p:to>
                                    </p:set>
                                    <p:animEffect transition="in" filter="box(in)">
                                      <p:cBhvr>
                                        <p:cTn id="39" dur="500"/>
                                        <p:tgtEl>
                                          <p:spTgt spid="31752"/>
                                        </p:tgtEl>
                                      </p:cBhvr>
                                    </p:animEffect>
                                  </p:childTnLst>
                                </p:cTn>
                              </p:par>
                              <p:par>
                                <p:cTn id="40" presetID="4" presetClass="entr" presetSubtype="16" fill="hold" nodeType="withEffect">
                                  <p:stCondLst>
                                    <p:cond delay="0"/>
                                  </p:stCondLst>
                                  <p:childTnLst>
                                    <p:set>
                                      <p:cBhvr>
                                        <p:cTn id="41" dur="1" fill="hold">
                                          <p:stCondLst>
                                            <p:cond delay="0"/>
                                          </p:stCondLst>
                                        </p:cTn>
                                        <p:tgtEl>
                                          <p:spTgt spid="31751"/>
                                        </p:tgtEl>
                                        <p:attrNameLst>
                                          <p:attrName>style.visibility</p:attrName>
                                        </p:attrNameLst>
                                      </p:cBhvr>
                                      <p:to>
                                        <p:strVal val="visible"/>
                                      </p:to>
                                    </p:set>
                                    <p:animEffect transition="in" filter="box(in)">
                                      <p:cBhvr>
                                        <p:cTn id="42" dur="500"/>
                                        <p:tgtEl>
                                          <p:spTgt spid="31751"/>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31762"/>
                                        </p:tgtEl>
                                        <p:attrNameLst>
                                          <p:attrName>style.visibility</p:attrName>
                                        </p:attrNameLst>
                                      </p:cBhvr>
                                      <p:to>
                                        <p:strVal val="visible"/>
                                      </p:to>
                                    </p:set>
                                    <p:animEffect transition="in" filter="box(in)">
                                      <p:cBhvr>
                                        <p:cTn id="45" dur="500"/>
                                        <p:tgtEl>
                                          <p:spTgt spid="31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9" grpId="0"/>
      <p:bldP spid="31760" grpId="0"/>
      <p:bldP spid="31761" grpId="0"/>
      <p:bldP spid="317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TextBox 2"/>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32778" name="TextBox 3"/>
          <p:cNvSpPr txBox="1">
            <a:spLocks noChangeArrowheads="1"/>
          </p:cNvSpPr>
          <p:nvPr/>
        </p:nvSpPr>
        <p:spPr bwMode="auto">
          <a:xfrm>
            <a:off x="228600" y="609600"/>
            <a:ext cx="60198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2. Số đo của một cung lượng giác:</a:t>
            </a:r>
          </a:p>
        </p:txBody>
      </p:sp>
      <p:sp>
        <p:nvSpPr>
          <p:cNvPr id="32780" name="TextBox 6"/>
          <p:cNvSpPr txBox="1">
            <a:spLocks noChangeArrowheads="1"/>
          </p:cNvSpPr>
          <p:nvPr/>
        </p:nvSpPr>
        <p:spPr bwMode="auto">
          <a:xfrm>
            <a:off x="685800" y="1524000"/>
            <a:ext cx="7848600" cy="954088"/>
          </a:xfrm>
          <a:prstGeom prst="rect">
            <a:avLst/>
          </a:prstGeom>
          <a:noFill/>
          <a:ln w="9525">
            <a:noFill/>
            <a:miter lim="800000"/>
            <a:headEnd/>
            <a:tailEnd/>
          </a:ln>
        </p:spPr>
        <p:txBody>
          <a:bodyPr>
            <a:spAutoFit/>
          </a:bodyPr>
          <a:lstStyle/>
          <a:p>
            <a:pPr>
              <a:buFont typeface="Wingdings" pitchFamily="2" charset="2"/>
              <a:buChar char="Ø"/>
            </a:pPr>
            <a:r>
              <a:rPr lang="en-US" sz="2800">
                <a:latin typeface="Times New Roman" pitchFamily="18" charset="0"/>
                <a:cs typeface="Times New Roman" pitchFamily="18" charset="0"/>
              </a:rPr>
              <a:t>Số đo của các cung lượng giác có cùng điểm đầu và điểm cuối sai khác nhau một bội của 2   . Ta viết:</a:t>
            </a:r>
          </a:p>
        </p:txBody>
      </p:sp>
      <p:graphicFrame>
        <p:nvGraphicFramePr>
          <p:cNvPr id="32771" name="Object 3"/>
          <p:cNvGraphicFramePr>
            <a:graphicFrameLocks noChangeAspect="1"/>
          </p:cNvGraphicFramePr>
          <p:nvPr/>
        </p:nvGraphicFramePr>
        <p:xfrm>
          <a:off x="6172200" y="2130425"/>
          <a:ext cx="306388" cy="307975"/>
        </p:xfrm>
        <a:graphic>
          <a:graphicData uri="http://schemas.openxmlformats.org/presentationml/2006/ole">
            <p:oleObj spid="_x0000_s32771" name="Equation" r:id="rId3" imgW="139680" imgH="139680" progId="Equation.DSMT4">
              <p:embed/>
            </p:oleObj>
          </a:graphicData>
        </a:graphic>
      </p:graphicFrame>
      <p:graphicFrame>
        <p:nvGraphicFramePr>
          <p:cNvPr id="32772" name="Object 4"/>
          <p:cNvGraphicFramePr>
            <a:graphicFrameLocks noChangeAspect="1"/>
          </p:cNvGraphicFramePr>
          <p:nvPr/>
        </p:nvGraphicFramePr>
        <p:xfrm>
          <a:off x="2209800" y="2362200"/>
          <a:ext cx="2930525" cy="669925"/>
        </p:xfrm>
        <a:graphic>
          <a:graphicData uri="http://schemas.openxmlformats.org/presentationml/2006/ole">
            <p:oleObj spid="_x0000_s32772" name="Equation" r:id="rId4" imgW="1333440" imgH="304560" progId="Equation.DSMT4">
              <p:embed/>
            </p:oleObj>
          </a:graphicData>
        </a:graphic>
      </p:graphicFrame>
      <p:sp>
        <p:nvSpPr>
          <p:cNvPr id="32781" name="TextBox 9"/>
          <p:cNvSpPr txBox="1">
            <a:spLocks noChangeArrowheads="1"/>
          </p:cNvSpPr>
          <p:nvPr/>
        </p:nvSpPr>
        <p:spPr bwMode="auto">
          <a:xfrm>
            <a:off x="1752600" y="2524125"/>
            <a:ext cx="10668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sđ</a:t>
            </a:r>
          </a:p>
        </p:txBody>
      </p:sp>
      <p:sp>
        <p:nvSpPr>
          <p:cNvPr id="11" name="Rectangle 10"/>
          <p:cNvSpPr/>
          <p:nvPr/>
        </p:nvSpPr>
        <p:spPr>
          <a:xfrm>
            <a:off x="1371600" y="2438400"/>
            <a:ext cx="4191000" cy="76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783" name="TextBox 11"/>
          <p:cNvSpPr txBox="1">
            <a:spLocks noChangeArrowheads="1"/>
          </p:cNvSpPr>
          <p:nvPr/>
        </p:nvSpPr>
        <p:spPr bwMode="auto">
          <a:xfrm>
            <a:off x="838200" y="3276600"/>
            <a:ext cx="7467600" cy="946150"/>
          </a:xfrm>
          <a:prstGeom prst="rect">
            <a:avLst/>
          </a:prstGeom>
          <a:noFill/>
          <a:ln w="9525">
            <a:noFill/>
            <a:miter lim="800000"/>
            <a:headEnd/>
            <a:tailEnd/>
          </a:ln>
        </p:spPr>
        <p:txBody>
          <a:bodyPr>
            <a:spAutoFit/>
          </a:bodyPr>
          <a:lstStyle/>
          <a:p>
            <a:pPr>
              <a:buFont typeface="Wingdings" pitchFamily="2" charset="2"/>
              <a:buNone/>
            </a:pPr>
            <a:r>
              <a:rPr lang="en-US" sz="2800">
                <a:latin typeface="Times New Roman" pitchFamily="18" charset="0"/>
                <a:cs typeface="Times New Roman" pitchFamily="18" charset="0"/>
              </a:rPr>
              <a:t>Trong đó      là số đo một cung lượng giác tuỳ ý có điểm đầu là A và điểm cuối là M. </a:t>
            </a:r>
          </a:p>
        </p:txBody>
      </p:sp>
      <p:graphicFrame>
        <p:nvGraphicFramePr>
          <p:cNvPr id="32773" name="Object 5"/>
          <p:cNvGraphicFramePr>
            <a:graphicFrameLocks noChangeAspect="1"/>
          </p:cNvGraphicFramePr>
          <p:nvPr/>
        </p:nvGraphicFramePr>
        <p:xfrm>
          <a:off x="2438400" y="3425825"/>
          <a:ext cx="334963" cy="307975"/>
        </p:xfrm>
        <a:graphic>
          <a:graphicData uri="http://schemas.openxmlformats.org/presentationml/2006/ole">
            <p:oleObj spid="_x0000_s32773" name="Equation" r:id="rId5" imgW="152280" imgH="139680" progId="Equation.DSMT4">
              <p:embed/>
            </p:oleObj>
          </a:graphicData>
        </a:graphic>
      </p:graphicFrame>
      <p:sp>
        <p:nvSpPr>
          <p:cNvPr id="32784" name="TextBox 13"/>
          <p:cNvSpPr txBox="1">
            <a:spLocks noChangeArrowheads="1"/>
          </p:cNvSpPr>
          <p:nvPr/>
        </p:nvSpPr>
        <p:spPr bwMode="auto">
          <a:xfrm>
            <a:off x="838200" y="4191000"/>
            <a:ext cx="5562600" cy="523875"/>
          </a:xfrm>
          <a:prstGeom prst="rect">
            <a:avLst/>
          </a:prstGeom>
          <a:noFill/>
          <a:ln w="9525">
            <a:noFill/>
            <a:miter lim="800000"/>
            <a:headEnd/>
            <a:tailEnd/>
          </a:ln>
        </p:spPr>
        <p:txBody>
          <a:bodyPr>
            <a:spAutoFit/>
          </a:bodyPr>
          <a:lstStyle/>
          <a:p>
            <a:pPr>
              <a:buFont typeface="Wingdings" pitchFamily="2" charset="2"/>
              <a:buChar char="Ø"/>
            </a:pPr>
            <a:r>
              <a:rPr lang="en-US" sz="2800">
                <a:latin typeface="Times New Roman" pitchFamily="18" charset="0"/>
                <a:cs typeface="Times New Roman" pitchFamily="18" charset="0"/>
              </a:rPr>
              <a:t>Khi điểm cuối M trùng với A ta có: </a:t>
            </a:r>
          </a:p>
        </p:txBody>
      </p:sp>
      <p:graphicFrame>
        <p:nvGraphicFramePr>
          <p:cNvPr id="32774" name="Object 6"/>
          <p:cNvGraphicFramePr>
            <a:graphicFrameLocks noChangeAspect="1"/>
          </p:cNvGraphicFramePr>
          <p:nvPr/>
        </p:nvGraphicFramePr>
        <p:xfrm>
          <a:off x="6553200" y="4038600"/>
          <a:ext cx="2289175" cy="669925"/>
        </p:xfrm>
        <a:graphic>
          <a:graphicData uri="http://schemas.openxmlformats.org/presentationml/2006/ole">
            <p:oleObj spid="_x0000_s32774" name="Equation" r:id="rId6" imgW="1041120" imgH="304560" progId="Equation.DSMT4">
              <p:embed/>
            </p:oleObj>
          </a:graphicData>
        </a:graphic>
      </p:graphicFrame>
      <p:sp>
        <p:nvSpPr>
          <p:cNvPr id="32785" name="TextBox 15"/>
          <p:cNvSpPr txBox="1">
            <a:spLocks noChangeArrowheads="1"/>
          </p:cNvSpPr>
          <p:nvPr/>
        </p:nvSpPr>
        <p:spPr bwMode="auto">
          <a:xfrm>
            <a:off x="6137275" y="4200525"/>
            <a:ext cx="10668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sđ</a:t>
            </a:r>
          </a:p>
        </p:txBody>
      </p:sp>
      <p:sp>
        <p:nvSpPr>
          <p:cNvPr id="17" name="Rectangle 16"/>
          <p:cNvSpPr/>
          <p:nvPr/>
        </p:nvSpPr>
        <p:spPr>
          <a:xfrm>
            <a:off x="6172200" y="4038600"/>
            <a:ext cx="2743200" cy="838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787" name="TextBox 17"/>
          <p:cNvSpPr txBox="1">
            <a:spLocks noChangeArrowheads="1"/>
          </p:cNvSpPr>
          <p:nvPr/>
        </p:nvSpPr>
        <p:spPr bwMode="auto">
          <a:xfrm>
            <a:off x="914400" y="4648200"/>
            <a:ext cx="5638800" cy="523875"/>
          </a:xfrm>
          <a:prstGeom prst="rect">
            <a:avLst/>
          </a:prstGeom>
          <a:noFill/>
          <a:ln w="9525">
            <a:noFill/>
            <a:miter lim="800000"/>
            <a:headEnd/>
            <a:tailEnd/>
          </a:ln>
        </p:spPr>
        <p:txBody>
          <a:bodyPr>
            <a:spAutoFit/>
          </a:bodyPr>
          <a:lstStyle/>
          <a:p>
            <a:pPr>
              <a:buFont typeface="Wingdings" pitchFamily="2" charset="2"/>
              <a:buChar char="Ø"/>
            </a:pPr>
            <a:r>
              <a:rPr lang="en-US" sz="2800">
                <a:latin typeface="Times New Roman" pitchFamily="18" charset="0"/>
                <a:cs typeface="Times New Roman" pitchFamily="18" charset="0"/>
              </a:rPr>
              <a:t>Người ta cũng viết số đo bằng độ</a:t>
            </a:r>
          </a:p>
        </p:txBody>
      </p:sp>
      <p:sp>
        <p:nvSpPr>
          <p:cNvPr id="19" name="Rectangle 18"/>
          <p:cNvSpPr/>
          <p:nvPr/>
        </p:nvSpPr>
        <p:spPr>
          <a:xfrm>
            <a:off x="1219200" y="5105400"/>
            <a:ext cx="3657600" cy="5334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32775" name="Object 7"/>
          <p:cNvGraphicFramePr>
            <a:graphicFrameLocks noChangeAspect="1"/>
          </p:cNvGraphicFramePr>
          <p:nvPr/>
        </p:nvGraphicFramePr>
        <p:xfrm>
          <a:off x="1582738" y="4953000"/>
          <a:ext cx="3294062" cy="669925"/>
        </p:xfrm>
        <a:graphic>
          <a:graphicData uri="http://schemas.openxmlformats.org/presentationml/2006/ole">
            <p:oleObj spid="_x0000_s32775" name="Equation" r:id="rId7" imgW="1498320" imgH="304560" progId="Equation.DSMT4">
              <p:embed/>
            </p:oleObj>
          </a:graphicData>
        </a:graphic>
      </p:graphicFrame>
      <p:sp>
        <p:nvSpPr>
          <p:cNvPr id="32789" name="TextBox 20"/>
          <p:cNvSpPr txBox="1">
            <a:spLocks noChangeArrowheads="1"/>
          </p:cNvSpPr>
          <p:nvPr/>
        </p:nvSpPr>
        <p:spPr bwMode="auto">
          <a:xfrm>
            <a:off x="1219200" y="5114925"/>
            <a:ext cx="10668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sđ</a:t>
            </a:r>
          </a:p>
        </p:txBody>
      </p:sp>
      <p:sp>
        <p:nvSpPr>
          <p:cNvPr id="32790" name="TextBox 21"/>
          <p:cNvSpPr txBox="1">
            <a:spLocks noChangeArrowheads="1"/>
          </p:cNvSpPr>
          <p:nvPr/>
        </p:nvSpPr>
        <p:spPr bwMode="auto">
          <a:xfrm>
            <a:off x="1143000" y="5715000"/>
            <a:ext cx="8001000" cy="9540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Trong đó    là số một cung lượng giác tuỳ ý có điểm đầu là A và điểm cuối là M. </a:t>
            </a:r>
          </a:p>
        </p:txBody>
      </p:sp>
      <p:graphicFrame>
        <p:nvGraphicFramePr>
          <p:cNvPr id="32776" name="Object 8"/>
          <p:cNvGraphicFramePr>
            <a:graphicFrameLocks noChangeAspect="1"/>
          </p:cNvGraphicFramePr>
          <p:nvPr/>
        </p:nvGraphicFramePr>
        <p:xfrm>
          <a:off x="2581275" y="5715000"/>
          <a:ext cx="390525" cy="447675"/>
        </p:xfrm>
        <a:graphic>
          <a:graphicData uri="http://schemas.openxmlformats.org/presentationml/2006/ole">
            <p:oleObj spid="_x0000_s32776" name="Equation" r:id="rId8" imgW="17748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2780"/>
                                        </p:tgtEl>
                                        <p:attrNameLst>
                                          <p:attrName>style.visibility</p:attrName>
                                        </p:attrNameLst>
                                      </p:cBhvr>
                                      <p:to>
                                        <p:strVal val="visible"/>
                                      </p:to>
                                    </p:set>
                                    <p:animEffect transition="in" filter="slide(fromBottom)">
                                      <p:cBhvr>
                                        <p:cTn id="7" dur="1000"/>
                                        <p:tgtEl>
                                          <p:spTgt spid="32780"/>
                                        </p:tgtEl>
                                      </p:cBhvr>
                                    </p:animEffect>
                                  </p:childTnLst>
                                </p:cTn>
                              </p:par>
                              <p:par>
                                <p:cTn id="8" presetID="12" presetClass="entr" presetSubtype="4" fill="hold" nodeType="withEffect">
                                  <p:stCondLst>
                                    <p:cond delay="0"/>
                                  </p:stCondLst>
                                  <p:childTnLst>
                                    <p:set>
                                      <p:cBhvr>
                                        <p:cTn id="9" dur="1" fill="hold">
                                          <p:stCondLst>
                                            <p:cond delay="0"/>
                                          </p:stCondLst>
                                        </p:cTn>
                                        <p:tgtEl>
                                          <p:spTgt spid="32771"/>
                                        </p:tgtEl>
                                        <p:attrNameLst>
                                          <p:attrName>style.visibility</p:attrName>
                                        </p:attrNameLst>
                                      </p:cBhvr>
                                      <p:to>
                                        <p:strVal val="visible"/>
                                      </p:to>
                                    </p:set>
                                    <p:animEffect transition="in" filter="slide(fromBottom)">
                                      <p:cBhvr>
                                        <p:cTn id="10" dur="1000"/>
                                        <p:tgtEl>
                                          <p:spTgt spid="32771"/>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2772"/>
                                        </p:tgtEl>
                                        <p:attrNameLst>
                                          <p:attrName>style.visibility</p:attrName>
                                        </p:attrNameLst>
                                      </p:cBhvr>
                                      <p:to>
                                        <p:strVal val="visible"/>
                                      </p:to>
                                    </p:set>
                                    <p:animEffect transition="in" filter="slide(fromBottom)">
                                      <p:cBhvr>
                                        <p:cTn id="15" dur="1000"/>
                                        <p:tgtEl>
                                          <p:spTgt spid="32772"/>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2781"/>
                                        </p:tgtEl>
                                        <p:attrNameLst>
                                          <p:attrName>style.visibility</p:attrName>
                                        </p:attrNameLst>
                                      </p:cBhvr>
                                      <p:to>
                                        <p:strVal val="visible"/>
                                      </p:to>
                                    </p:set>
                                    <p:animEffect transition="in" filter="slide(fromBottom)">
                                      <p:cBhvr>
                                        <p:cTn id="18" dur="1000"/>
                                        <p:tgtEl>
                                          <p:spTgt spid="32781"/>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2783"/>
                                        </p:tgtEl>
                                        <p:attrNameLst>
                                          <p:attrName>style.visibility</p:attrName>
                                        </p:attrNameLst>
                                      </p:cBhvr>
                                      <p:to>
                                        <p:strVal val="visible"/>
                                      </p:to>
                                    </p:set>
                                    <p:animEffect transition="in" filter="slide(fromBottom)">
                                      <p:cBhvr>
                                        <p:cTn id="26" dur="500"/>
                                        <p:tgtEl>
                                          <p:spTgt spid="32783"/>
                                        </p:tgtEl>
                                      </p:cBhvr>
                                    </p:animEffect>
                                  </p:childTnLst>
                                </p:cTn>
                              </p:par>
                              <p:par>
                                <p:cTn id="27" presetID="12" presetClass="entr" presetSubtype="4" fill="hold" nodeType="withEffect">
                                  <p:stCondLst>
                                    <p:cond delay="0"/>
                                  </p:stCondLst>
                                  <p:childTnLst>
                                    <p:set>
                                      <p:cBhvr>
                                        <p:cTn id="28" dur="1" fill="hold">
                                          <p:stCondLst>
                                            <p:cond delay="0"/>
                                          </p:stCondLst>
                                        </p:cTn>
                                        <p:tgtEl>
                                          <p:spTgt spid="32773"/>
                                        </p:tgtEl>
                                        <p:attrNameLst>
                                          <p:attrName>style.visibility</p:attrName>
                                        </p:attrNameLst>
                                      </p:cBhvr>
                                      <p:to>
                                        <p:strVal val="visible"/>
                                      </p:to>
                                    </p:set>
                                    <p:animEffect transition="in" filter="slide(fromBottom)">
                                      <p:cBhvr>
                                        <p:cTn id="29" dur="500"/>
                                        <p:tgtEl>
                                          <p:spTgt spid="32773"/>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32785"/>
                                        </p:tgtEl>
                                        <p:attrNameLst>
                                          <p:attrName>style.visibility</p:attrName>
                                        </p:attrNameLst>
                                      </p:cBhvr>
                                      <p:to>
                                        <p:strVal val="visible"/>
                                      </p:to>
                                    </p:set>
                                    <p:animEffect transition="in" filter="slide(fromBottom)">
                                      <p:cBhvr>
                                        <p:cTn id="34" dur="1000"/>
                                        <p:tgtEl>
                                          <p:spTgt spid="32785"/>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slide(fromBottom)">
                                      <p:cBhvr>
                                        <p:cTn id="37" dur="1000"/>
                                        <p:tgtEl>
                                          <p:spTgt spid="17"/>
                                        </p:tgtEl>
                                      </p:cBhvr>
                                    </p:animEffect>
                                  </p:childTnLst>
                                </p:cTn>
                              </p:par>
                              <p:par>
                                <p:cTn id="38" presetID="12" presetClass="entr" presetSubtype="4" fill="hold" nodeType="withEffect">
                                  <p:stCondLst>
                                    <p:cond delay="0"/>
                                  </p:stCondLst>
                                  <p:childTnLst>
                                    <p:set>
                                      <p:cBhvr>
                                        <p:cTn id="39" dur="1" fill="hold">
                                          <p:stCondLst>
                                            <p:cond delay="0"/>
                                          </p:stCondLst>
                                        </p:cTn>
                                        <p:tgtEl>
                                          <p:spTgt spid="32774"/>
                                        </p:tgtEl>
                                        <p:attrNameLst>
                                          <p:attrName>style.visibility</p:attrName>
                                        </p:attrNameLst>
                                      </p:cBhvr>
                                      <p:to>
                                        <p:strVal val="visible"/>
                                      </p:to>
                                    </p:set>
                                    <p:animEffect transition="in" filter="slide(fromBottom)">
                                      <p:cBhvr>
                                        <p:cTn id="40" dur="1000"/>
                                        <p:tgtEl>
                                          <p:spTgt spid="32774"/>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32784"/>
                                        </p:tgtEl>
                                        <p:attrNameLst>
                                          <p:attrName>style.visibility</p:attrName>
                                        </p:attrNameLst>
                                      </p:cBhvr>
                                      <p:to>
                                        <p:strVal val="visible"/>
                                      </p:to>
                                    </p:set>
                                    <p:animEffect transition="in" filter="slide(fromBottom)">
                                      <p:cBhvr>
                                        <p:cTn id="43" dur="1000"/>
                                        <p:tgtEl>
                                          <p:spTgt spid="32784"/>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slide(fromBottom)">
                                      <p:cBhvr>
                                        <p:cTn id="48" dur="1000"/>
                                        <p:tgtEl>
                                          <p:spTgt spid="19"/>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32789"/>
                                        </p:tgtEl>
                                        <p:attrNameLst>
                                          <p:attrName>style.visibility</p:attrName>
                                        </p:attrNameLst>
                                      </p:cBhvr>
                                      <p:to>
                                        <p:strVal val="visible"/>
                                      </p:to>
                                    </p:set>
                                    <p:animEffect transition="in" filter="slide(fromBottom)">
                                      <p:cBhvr>
                                        <p:cTn id="51" dur="1000"/>
                                        <p:tgtEl>
                                          <p:spTgt spid="32789"/>
                                        </p:tgtEl>
                                      </p:cBhvr>
                                    </p:animEffect>
                                  </p:childTnLst>
                                </p:cTn>
                              </p:par>
                              <p:par>
                                <p:cTn id="52" presetID="12" presetClass="entr" presetSubtype="4" fill="hold" nodeType="withEffect">
                                  <p:stCondLst>
                                    <p:cond delay="0"/>
                                  </p:stCondLst>
                                  <p:childTnLst>
                                    <p:set>
                                      <p:cBhvr>
                                        <p:cTn id="53" dur="1" fill="hold">
                                          <p:stCondLst>
                                            <p:cond delay="0"/>
                                          </p:stCondLst>
                                        </p:cTn>
                                        <p:tgtEl>
                                          <p:spTgt spid="32775"/>
                                        </p:tgtEl>
                                        <p:attrNameLst>
                                          <p:attrName>style.visibility</p:attrName>
                                        </p:attrNameLst>
                                      </p:cBhvr>
                                      <p:to>
                                        <p:strVal val="visible"/>
                                      </p:to>
                                    </p:set>
                                    <p:animEffect transition="in" filter="slide(fromBottom)">
                                      <p:cBhvr>
                                        <p:cTn id="54" dur="1000"/>
                                        <p:tgtEl>
                                          <p:spTgt spid="32775"/>
                                        </p:tgtEl>
                                      </p:cBhvr>
                                    </p:animEffect>
                                  </p:childTnLst>
                                </p:cTn>
                              </p:par>
                              <p:par>
                                <p:cTn id="55" presetID="12" presetClass="entr" presetSubtype="4" fill="hold" grpId="0" nodeType="withEffect">
                                  <p:stCondLst>
                                    <p:cond delay="0"/>
                                  </p:stCondLst>
                                  <p:childTnLst>
                                    <p:set>
                                      <p:cBhvr>
                                        <p:cTn id="56" dur="1" fill="hold">
                                          <p:stCondLst>
                                            <p:cond delay="0"/>
                                          </p:stCondLst>
                                        </p:cTn>
                                        <p:tgtEl>
                                          <p:spTgt spid="32787"/>
                                        </p:tgtEl>
                                        <p:attrNameLst>
                                          <p:attrName>style.visibility</p:attrName>
                                        </p:attrNameLst>
                                      </p:cBhvr>
                                      <p:to>
                                        <p:strVal val="visible"/>
                                      </p:to>
                                    </p:set>
                                    <p:animEffect transition="in" filter="slide(fromBottom)">
                                      <p:cBhvr>
                                        <p:cTn id="57" dur="1000"/>
                                        <p:tgtEl>
                                          <p:spTgt spid="32787"/>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nodeType="clickEffect">
                                  <p:stCondLst>
                                    <p:cond delay="0"/>
                                  </p:stCondLst>
                                  <p:childTnLst>
                                    <p:set>
                                      <p:cBhvr>
                                        <p:cTn id="61" dur="1" fill="hold">
                                          <p:stCondLst>
                                            <p:cond delay="0"/>
                                          </p:stCondLst>
                                        </p:cTn>
                                        <p:tgtEl>
                                          <p:spTgt spid="32776"/>
                                        </p:tgtEl>
                                        <p:attrNameLst>
                                          <p:attrName>style.visibility</p:attrName>
                                        </p:attrNameLst>
                                      </p:cBhvr>
                                      <p:to>
                                        <p:strVal val="visible"/>
                                      </p:to>
                                    </p:set>
                                    <p:animEffect transition="in" filter="slide(fromBottom)">
                                      <p:cBhvr>
                                        <p:cTn id="62" dur="1000"/>
                                        <p:tgtEl>
                                          <p:spTgt spid="32776"/>
                                        </p:tgtEl>
                                      </p:cBhvr>
                                    </p:animEffect>
                                  </p:childTnLst>
                                </p:cTn>
                              </p:par>
                              <p:par>
                                <p:cTn id="63" presetID="12" presetClass="entr" presetSubtype="4" fill="hold" grpId="0" nodeType="withEffect">
                                  <p:stCondLst>
                                    <p:cond delay="0"/>
                                  </p:stCondLst>
                                  <p:childTnLst>
                                    <p:set>
                                      <p:cBhvr>
                                        <p:cTn id="64" dur="1" fill="hold">
                                          <p:stCondLst>
                                            <p:cond delay="0"/>
                                          </p:stCondLst>
                                        </p:cTn>
                                        <p:tgtEl>
                                          <p:spTgt spid="32790"/>
                                        </p:tgtEl>
                                        <p:attrNameLst>
                                          <p:attrName>style.visibility</p:attrName>
                                        </p:attrNameLst>
                                      </p:cBhvr>
                                      <p:to>
                                        <p:strVal val="visible"/>
                                      </p:to>
                                    </p:set>
                                    <p:animEffect transition="in" filter="slide(fromBottom)">
                                      <p:cBhvr>
                                        <p:cTn id="65" dur="1000"/>
                                        <p:tgtEl>
                                          <p:spTgt spid="32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0" grpId="0"/>
      <p:bldP spid="32781" grpId="0"/>
      <p:bldP spid="11" grpId="0" animBg="1"/>
      <p:bldP spid="32783" grpId="0"/>
      <p:bldP spid="32784" grpId="0"/>
      <p:bldP spid="32785" grpId="0"/>
      <p:bldP spid="17" grpId="0" animBg="1"/>
      <p:bldP spid="32787" grpId="0"/>
      <p:bldP spid="19" grpId="0" animBg="1"/>
      <p:bldP spid="32789" grpId="0"/>
      <p:bldP spid="3279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33799" name="TextBox 2"/>
          <p:cNvSpPr txBox="1">
            <a:spLocks noChangeArrowheads="1"/>
          </p:cNvSpPr>
          <p:nvPr/>
        </p:nvSpPr>
        <p:spPr bwMode="auto">
          <a:xfrm>
            <a:off x="228600" y="711200"/>
            <a:ext cx="60198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3. Số đo của một góc lượng giác:</a:t>
            </a:r>
          </a:p>
        </p:txBody>
      </p:sp>
      <p:sp>
        <p:nvSpPr>
          <p:cNvPr id="33800" name="TextBox 5"/>
          <p:cNvSpPr txBox="1">
            <a:spLocks noChangeArrowheads="1"/>
          </p:cNvSpPr>
          <p:nvPr/>
        </p:nvSpPr>
        <p:spPr bwMode="auto">
          <a:xfrm>
            <a:off x="457200" y="1219200"/>
            <a:ext cx="22860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Ta định nghĩa:</a:t>
            </a:r>
          </a:p>
        </p:txBody>
      </p:sp>
      <p:sp>
        <p:nvSpPr>
          <p:cNvPr id="33801" name="TextBox 6"/>
          <p:cNvSpPr txBox="1">
            <a:spLocks noChangeArrowheads="1"/>
          </p:cNvSpPr>
          <p:nvPr/>
        </p:nvSpPr>
        <p:spPr bwMode="auto">
          <a:xfrm>
            <a:off x="1066800" y="1752600"/>
            <a:ext cx="7620000" cy="9540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Số đo của góc lượng giác (OA,OC) là số đo của cung lượng giác        tương ứng</a:t>
            </a:r>
          </a:p>
        </p:txBody>
      </p:sp>
      <p:graphicFrame>
        <p:nvGraphicFramePr>
          <p:cNvPr id="33794" name="Object 2"/>
          <p:cNvGraphicFramePr>
            <a:graphicFrameLocks noChangeAspect="1"/>
          </p:cNvGraphicFramePr>
          <p:nvPr/>
        </p:nvGraphicFramePr>
        <p:xfrm>
          <a:off x="3562350" y="2044700"/>
          <a:ext cx="585788" cy="614363"/>
        </p:xfrm>
        <a:graphic>
          <a:graphicData uri="http://schemas.openxmlformats.org/presentationml/2006/ole">
            <p:oleObj spid="_x0000_s33794" name="Equation" r:id="rId3" imgW="266400" imgH="279360" progId="Equation.DSMT4">
              <p:embed/>
            </p:oleObj>
          </a:graphicData>
        </a:graphic>
      </p:graphicFrame>
      <p:pic>
        <p:nvPicPr>
          <p:cNvPr id="33802" name="Picture 3"/>
          <p:cNvPicPr>
            <a:picLocks noChangeAspect="1" noChangeArrowheads="1"/>
          </p:cNvPicPr>
          <p:nvPr/>
        </p:nvPicPr>
        <p:blipFill>
          <a:blip r:embed="rId4"/>
          <a:srcRect/>
          <a:stretch>
            <a:fillRect/>
          </a:stretch>
        </p:blipFill>
        <p:spPr bwMode="auto">
          <a:xfrm>
            <a:off x="5683250" y="2286000"/>
            <a:ext cx="3460750" cy="2800350"/>
          </a:xfrm>
          <a:prstGeom prst="rect">
            <a:avLst/>
          </a:prstGeom>
          <a:noFill/>
          <a:ln w="9525">
            <a:noFill/>
            <a:miter lim="800000"/>
            <a:headEnd/>
            <a:tailEnd/>
          </a:ln>
        </p:spPr>
      </p:pic>
      <p:sp>
        <p:nvSpPr>
          <p:cNvPr id="33803" name="TextBox 9"/>
          <p:cNvSpPr txBox="1">
            <a:spLocks noChangeArrowheads="1"/>
          </p:cNvSpPr>
          <p:nvPr/>
        </p:nvSpPr>
        <p:spPr bwMode="auto">
          <a:xfrm>
            <a:off x="609600" y="2895600"/>
            <a:ext cx="15240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Ví dụ:</a:t>
            </a:r>
          </a:p>
        </p:txBody>
      </p:sp>
      <p:sp>
        <p:nvSpPr>
          <p:cNvPr id="33804" name="TextBox 10"/>
          <p:cNvSpPr txBox="1">
            <a:spLocks noChangeArrowheads="1"/>
          </p:cNvSpPr>
          <p:nvPr/>
        </p:nvSpPr>
        <p:spPr bwMode="auto">
          <a:xfrm>
            <a:off x="914400" y="3438525"/>
            <a:ext cx="36576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Ta đã biết sđ       = </a:t>
            </a:r>
          </a:p>
        </p:txBody>
      </p:sp>
      <p:graphicFrame>
        <p:nvGraphicFramePr>
          <p:cNvPr id="33795" name="Object 3"/>
          <p:cNvGraphicFramePr>
            <a:graphicFrameLocks noChangeAspect="1"/>
          </p:cNvGraphicFramePr>
          <p:nvPr/>
        </p:nvGraphicFramePr>
        <p:xfrm>
          <a:off x="2832100" y="3289300"/>
          <a:ext cx="558800" cy="587375"/>
        </p:xfrm>
        <a:graphic>
          <a:graphicData uri="http://schemas.openxmlformats.org/presentationml/2006/ole">
            <p:oleObj spid="_x0000_s33795" name="Equation" r:id="rId5" imgW="253800" imgH="266400" progId="Equation.DSMT4">
              <p:embed/>
            </p:oleObj>
          </a:graphicData>
        </a:graphic>
      </p:graphicFrame>
      <p:graphicFrame>
        <p:nvGraphicFramePr>
          <p:cNvPr id="33796" name="Object 4"/>
          <p:cNvGraphicFramePr>
            <a:graphicFrameLocks noChangeAspect="1"/>
          </p:cNvGraphicFramePr>
          <p:nvPr/>
        </p:nvGraphicFramePr>
        <p:xfrm>
          <a:off x="3733800" y="3276600"/>
          <a:ext cx="1597025" cy="762000"/>
        </p:xfrm>
        <a:graphic>
          <a:graphicData uri="http://schemas.openxmlformats.org/presentationml/2006/ole">
            <p:oleObj spid="_x0000_s33796" name="Equation" r:id="rId6" imgW="825480" imgH="393480" progId="Equation.DSMT4">
              <p:embed/>
            </p:oleObj>
          </a:graphicData>
        </a:graphic>
      </p:graphicFrame>
      <p:sp>
        <p:nvSpPr>
          <p:cNvPr id="33805" name="TextBox 13"/>
          <p:cNvSpPr txBox="1">
            <a:spLocks noChangeArrowheads="1"/>
          </p:cNvSpPr>
          <p:nvPr/>
        </p:nvSpPr>
        <p:spPr bwMode="auto">
          <a:xfrm>
            <a:off x="914400" y="4038600"/>
            <a:ext cx="4495800" cy="9540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Vậy số đo cung lượng giác (OA,OB) là  </a:t>
            </a:r>
          </a:p>
        </p:txBody>
      </p:sp>
      <p:graphicFrame>
        <p:nvGraphicFramePr>
          <p:cNvPr id="33797" name="Object 5"/>
          <p:cNvGraphicFramePr>
            <a:graphicFrameLocks noChangeAspect="1"/>
          </p:cNvGraphicFramePr>
          <p:nvPr/>
        </p:nvGraphicFramePr>
        <p:xfrm>
          <a:off x="2809875" y="4419600"/>
          <a:ext cx="466725" cy="762000"/>
        </p:xfrm>
        <a:graphic>
          <a:graphicData uri="http://schemas.openxmlformats.org/presentationml/2006/ole">
            <p:oleObj spid="_x0000_s33797" name="Equation" r:id="rId7" imgW="241200" imgH="393480" progId="Equation.DSMT4">
              <p:embed/>
            </p:oleObj>
          </a:graphicData>
        </a:graphic>
      </p:graphicFrame>
      <p:sp>
        <p:nvSpPr>
          <p:cNvPr id="33806" name="TextBox 15"/>
          <p:cNvSpPr txBox="1">
            <a:spLocks noChangeArrowheads="1"/>
          </p:cNvSpPr>
          <p:nvPr/>
        </p:nvSpPr>
        <p:spPr bwMode="auto">
          <a:xfrm>
            <a:off x="609600" y="5181600"/>
            <a:ext cx="7848600" cy="954088"/>
          </a:xfrm>
          <a:prstGeom prst="rect">
            <a:avLst/>
          </a:prstGeom>
          <a:noFill/>
          <a:ln w="9525">
            <a:noFill/>
            <a:miter lim="800000"/>
            <a:headEnd/>
            <a:tailEnd/>
          </a:ln>
        </p:spPr>
        <p:txBody>
          <a:bodyPr>
            <a:spAutoFit/>
          </a:bodyPr>
          <a:lstStyle/>
          <a:p>
            <a:pPr>
              <a:buFont typeface="Wingdings" pitchFamily="2" charset="2"/>
              <a:buChar char="Ø"/>
            </a:pPr>
            <a:r>
              <a:rPr lang="en-US" sz="2800">
                <a:latin typeface="Times New Roman" pitchFamily="18" charset="0"/>
                <a:cs typeface="Times New Roman" pitchFamily="18" charset="0"/>
              </a:rPr>
              <a:t>Từ nay về sau ta nói về cung thì điều đó cũng đúng cho góc và ngược lại</a:t>
            </a:r>
          </a:p>
        </p:txBody>
      </p:sp>
      <p:cxnSp>
        <p:nvCxnSpPr>
          <p:cNvPr id="18" name="Straight Connector 17"/>
          <p:cNvCxnSpPr/>
          <p:nvPr/>
        </p:nvCxnSpPr>
        <p:spPr>
          <a:xfrm rot="5400000">
            <a:off x="570707" y="2247106"/>
            <a:ext cx="8382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96094" y="2247106"/>
            <a:ext cx="83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85800" y="1600200"/>
            <a:ext cx="7543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3799"/>
                                        </p:tgtEl>
                                        <p:attrNameLst>
                                          <p:attrName>style.visibility</p:attrName>
                                        </p:attrNameLst>
                                      </p:cBhvr>
                                      <p:to>
                                        <p:strVal val="visible"/>
                                      </p:to>
                                    </p:set>
                                    <p:animEffect transition="in" filter="slide(fromBottom)">
                                      <p:cBhvr>
                                        <p:cTn id="7" dur="500"/>
                                        <p:tgtEl>
                                          <p:spTgt spid="3379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3800"/>
                                        </p:tgtEl>
                                        <p:attrNameLst>
                                          <p:attrName>style.visibility</p:attrName>
                                        </p:attrNameLst>
                                      </p:cBhvr>
                                      <p:to>
                                        <p:strVal val="visible"/>
                                      </p:to>
                                    </p:set>
                                    <p:animEffect transition="in" filter="diamond(in)">
                                      <p:cBhvr>
                                        <p:cTn id="12" dur="1000"/>
                                        <p:tgtEl>
                                          <p:spTgt spid="3380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lide(fromBottom)">
                                      <p:cBhvr>
                                        <p:cTn id="17" dur="1000"/>
                                        <p:tgtEl>
                                          <p:spTgt spid="18"/>
                                        </p:tgtEl>
                                      </p:cBhvr>
                                    </p:animEffect>
                                  </p:childTnLst>
                                </p:cTn>
                              </p:par>
                              <p:par>
                                <p:cTn id="18" presetID="12" presetClass="entr" presetSubtype="4"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slide(fromBottom)">
                                      <p:cBhvr>
                                        <p:cTn id="20" dur="1000"/>
                                        <p:tgtEl>
                                          <p:spTgt spid="19"/>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3801"/>
                                        </p:tgtEl>
                                        <p:attrNameLst>
                                          <p:attrName>style.visibility</p:attrName>
                                        </p:attrNameLst>
                                      </p:cBhvr>
                                      <p:to>
                                        <p:strVal val="visible"/>
                                      </p:to>
                                    </p:set>
                                    <p:animEffect transition="in" filter="slide(fromBottom)">
                                      <p:cBhvr>
                                        <p:cTn id="23" dur="1000"/>
                                        <p:tgtEl>
                                          <p:spTgt spid="33801"/>
                                        </p:tgtEl>
                                      </p:cBhvr>
                                    </p:animEffect>
                                  </p:childTnLst>
                                </p:cTn>
                              </p:par>
                              <p:par>
                                <p:cTn id="24" presetID="12" presetClass="entr" presetSubtype="4" fill="hold" nodeType="withEffect">
                                  <p:stCondLst>
                                    <p:cond delay="0"/>
                                  </p:stCondLst>
                                  <p:childTnLst>
                                    <p:set>
                                      <p:cBhvr>
                                        <p:cTn id="25" dur="1" fill="hold">
                                          <p:stCondLst>
                                            <p:cond delay="0"/>
                                          </p:stCondLst>
                                        </p:cTn>
                                        <p:tgtEl>
                                          <p:spTgt spid="33794"/>
                                        </p:tgtEl>
                                        <p:attrNameLst>
                                          <p:attrName>style.visibility</p:attrName>
                                        </p:attrNameLst>
                                      </p:cBhvr>
                                      <p:to>
                                        <p:strVal val="visible"/>
                                      </p:to>
                                    </p:set>
                                    <p:animEffect transition="in" filter="slide(fromBottom)">
                                      <p:cBhvr>
                                        <p:cTn id="26" dur="1000"/>
                                        <p:tgtEl>
                                          <p:spTgt spid="33794"/>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3803"/>
                                        </p:tgtEl>
                                        <p:attrNameLst>
                                          <p:attrName>style.visibility</p:attrName>
                                        </p:attrNameLst>
                                      </p:cBhvr>
                                      <p:to>
                                        <p:strVal val="visible"/>
                                      </p:to>
                                    </p:set>
                                    <p:animEffect transition="in" filter="slide(fromBottom)">
                                      <p:cBhvr>
                                        <p:cTn id="31" dur="1000"/>
                                        <p:tgtEl>
                                          <p:spTgt spid="33803"/>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3802"/>
                                        </p:tgtEl>
                                        <p:attrNameLst>
                                          <p:attrName>style.visibility</p:attrName>
                                        </p:attrNameLst>
                                      </p:cBhvr>
                                      <p:to>
                                        <p:strVal val="visible"/>
                                      </p:to>
                                    </p:set>
                                    <p:animEffect transition="in" filter="slide(fromBottom)">
                                      <p:cBhvr>
                                        <p:cTn id="36" dur="1000"/>
                                        <p:tgtEl>
                                          <p:spTgt spid="33802"/>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33796"/>
                                        </p:tgtEl>
                                        <p:attrNameLst>
                                          <p:attrName>style.visibility</p:attrName>
                                        </p:attrNameLst>
                                      </p:cBhvr>
                                      <p:to>
                                        <p:strVal val="visible"/>
                                      </p:to>
                                    </p:set>
                                    <p:animEffect transition="in" filter="slide(fromBottom)">
                                      <p:cBhvr>
                                        <p:cTn id="41" dur="1000"/>
                                        <p:tgtEl>
                                          <p:spTgt spid="33796"/>
                                        </p:tgtEl>
                                      </p:cBhvr>
                                    </p:animEffect>
                                  </p:childTnLst>
                                </p:cTn>
                              </p:par>
                              <p:par>
                                <p:cTn id="42" presetID="12" presetClass="entr" presetSubtype="4" fill="hold" nodeType="withEffect">
                                  <p:stCondLst>
                                    <p:cond delay="0"/>
                                  </p:stCondLst>
                                  <p:childTnLst>
                                    <p:set>
                                      <p:cBhvr>
                                        <p:cTn id="43" dur="1" fill="hold">
                                          <p:stCondLst>
                                            <p:cond delay="0"/>
                                          </p:stCondLst>
                                        </p:cTn>
                                        <p:tgtEl>
                                          <p:spTgt spid="33795"/>
                                        </p:tgtEl>
                                        <p:attrNameLst>
                                          <p:attrName>style.visibility</p:attrName>
                                        </p:attrNameLst>
                                      </p:cBhvr>
                                      <p:to>
                                        <p:strVal val="visible"/>
                                      </p:to>
                                    </p:set>
                                    <p:animEffect transition="in" filter="slide(fromBottom)">
                                      <p:cBhvr>
                                        <p:cTn id="44" dur="1000"/>
                                        <p:tgtEl>
                                          <p:spTgt spid="33795"/>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33804"/>
                                        </p:tgtEl>
                                        <p:attrNameLst>
                                          <p:attrName>style.visibility</p:attrName>
                                        </p:attrNameLst>
                                      </p:cBhvr>
                                      <p:to>
                                        <p:strVal val="visible"/>
                                      </p:to>
                                    </p:set>
                                    <p:animEffect transition="in" filter="slide(fromBottom)">
                                      <p:cBhvr>
                                        <p:cTn id="47" dur="1000"/>
                                        <p:tgtEl>
                                          <p:spTgt spid="33804"/>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3805"/>
                                        </p:tgtEl>
                                        <p:attrNameLst>
                                          <p:attrName>style.visibility</p:attrName>
                                        </p:attrNameLst>
                                      </p:cBhvr>
                                      <p:to>
                                        <p:strVal val="visible"/>
                                      </p:to>
                                    </p:set>
                                    <p:animEffect transition="in" filter="slide(fromBottom)">
                                      <p:cBhvr>
                                        <p:cTn id="52" dur="1000"/>
                                        <p:tgtEl>
                                          <p:spTgt spid="33805"/>
                                        </p:tgtEl>
                                      </p:cBhvr>
                                    </p:animEffect>
                                  </p:childTnLst>
                                </p:cTn>
                              </p:par>
                              <p:par>
                                <p:cTn id="53" presetID="12" presetClass="entr" presetSubtype="4" fill="hold" nodeType="withEffect">
                                  <p:stCondLst>
                                    <p:cond delay="0"/>
                                  </p:stCondLst>
                                  <p:childTnLst>
                                    <p:set>
                                      <p:cBhvr>
                                        <p:cTn id="54" dur="1" fill="hold">
                                          <p:stCondLst>
                                            <p:cond delay="0"/>
                                          </p:stCondLst>
                                        </p:cTn>
                                        <p:tgtEl>
                                          <p:spTgt spid="33797"/>
                                        </p:tgtEl>
                                        <p:attrNameLst>
                                          <p:attrName>style.visibility</p:attrName>
                                        </p:attrNameLst>
                                      </p:cBhvr>
                                      <p:to>
                                        <p:strVal val="visible"/>
                                      </p:to>
                                    </p:set>
                                    <p:animEffect transition="in" filter="slide(fromBottom)">
                                      <p:cBhvr>
                                        <p:cTn id="55" dur="1000"/>
                                        <p:tgtEl>
                                          <p:spTgt spid="33797"/>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33806"/>
                                        </p:tgtEl>
                                        <p:attrNameLst>
                                          <p:attrName>style.visibility</p:attrName>
                                        </p:attrNameLst>
                                      </p:cBhvr>
                                      <p:to>
                                        <p:strVal val="visible"/>
                                      </p:to>
                                    </p:set>
                                    <p:animEffect transition="in" filter="slide(fromBottom)">
                                      <p:cBhvr>
                                        <p:cTn id="60" dur="1000"/>
                                        <p:tgtEl>
                                          <p:spTgt spid="33806"/>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slide(fromBottom)">
                                      <p:cBhvr>
                                        <p:cTn id="6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p:bldP spid="33800" grpId="0"/>
      <p:bldP spid="33801" grpId="0"/>
      <p:bldP spid="33803" grpId="0"/>
      <p:bldP spid="33804" grpId="0"/>
      <p:bldP spid="33805" grpId="0"/>
      <p:bldP spid="33806"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9"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35848" name="TextBox 2"/>
          <p:cNvSpPr txBox="1">
            <a:spLocks noChangeArrowheads="1"/>
          </p:cNvSpPr>
          <p:nvPr/>
        </p:nvSpPr>
        <p:spPr bwMode="auto">
          <a:xfrm>
            <a:off x="0" y="711200"/>
            <a:ext cx="9906000" cy="579438"/>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3. Biểu diễn cung lượng giác trên đường tròn lượng giác:</a:t>
            </a:r>
          </a:p>
        </p:txBody>
      </p:sp>
      <p:sp>
        <p:nvSpPr>
          <p:cNvPr id="35849" name="TextBox 4"/>
          <p:cNvSpPr txBox="1">
            <a:spLocks noChangeArrowheads="1"/>
          </p:cNvSpPr>
          <p:nvPr/>
        </p:nvSpPr>
        <p:spPr bwMode="auto">
          <a:xfrm>
            <a:off x="609600" y="1143000"/>
            <a:ext cx="8382000" cy="519113"/>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Chọn điểm gốc A(1,0) làm điểm đầu của tất cả các cung</a:t>
            </a:r>
          </a:p>
        </p:txBody>
      </p:sp>
      <p:sp>
        <p:nvSpPr>
          <p:cNvPr id="35850" name="TextBox 5"/>
          <p:cNvSpPr txBox="1">
            <a:spLocks noChangeArrowheads="1"/>
          </p:cNvSpPr>
          <p:nvPr/>
        </p:nvSpPr>
        <p:spPr bwMode="auto">
          <a:xfrm>
            <a:off x="609600" y="3290888"/>
            <a:ext cx="7924800" cy="946150"/>
          </a:xfrm>
          <a:prstGeom prst="rect">
            <a:avLst/>
          </a:prstGeom>
          <a:noFill/>
          <a:ln w="9525">
            <a:noFill/>
            <a:miter lim="800000"/>
            <a:headEnd/>
            <a:tailEnd/>
          </a:ln>
        </p:spPr>
        <p:txBody>
          <a:bodyPr>
            <a:spAutoFit/>
          </a:bodyPr>
          <a:lstStyle/>
          <a:p>
            <a:pPr>
              <a:buFont typeface="Wingdings" pitchFamily="2" charset="2"/>
              <a:buChar char="q"/>
            </a:pPr>
            <a:r>
              <a:rPr lang="en-US" sz="2800">
                <a:latin typeface="Times New Roman" pitchFamily="18" charset="0"/>
                <a:cs typeface="Times New Roman" pitchFamily="18" charset="0"/>
              </a:rPr>
              <a:t>Ví dụ: biểu diễn trên đường tròn lượng giác các cung lượng giác có số đo lần lượt là a)         b)  </a:t>
            </a:r>
          </a:p>
        </p:txBody>
      </p:sp>
      <p:graphicFrame>
        <p:nvGraphicFramePr>
          <p:cNvPr id="35842" name="Object 2"/>
          <p:cNvGraphicFramePr>
            <a:graphicFrameLocks noChangeAspect="1"/>
          </p:cNvGraphicFramePr>
          <p:nvPr/>
        </p:nvGraphicFramePr>
        <p:xfrm>
          <a:off x="6175375" y="3671888"/>
          <a:ext cx="614363" cy="762000"/>
        </p:xfrm>
        <a:graphic>
          <a:graphicData uri="http://schemas.openxmlformats.org/presentationml/2006/ole">
            <p:oleObj spid="_x0000_s35842" name="Equation" r:id="rId3" imgW="317160" imgH="393480" progId="Equation.DSMT4">
              <p:embed/>
            </p:oleObj>
          </a:graphicData>
        </a:graphic>
      </p:graphicFrame>
      <p:graphicFrame>
        <p:nvGraphicFramePr>
          <p:cNvPr id="35843" name="Object 3"/>
          <p:cNvGraphicFramePr>
            <a:graphicFrameLocks noChangeAspect="1"/>
          </p:cNvGraphicFramePr>
          <p:nvPr/>
        </p:nvGraphicFramePr>
        <p:xfrm>
          <a:off x="7223125" y="3748088"/>
          <a:ext cx="912813" cy="457200"/>
        </p:xfrm>
        <a:graphic>
          <a:graphicData uri="http://schemas.openxmlformats.org/presentationml/2006/ole">
            <p:oleObj spid="_x0000_s35843" name="Equation" r:id="rId4" imgW="406080" imgH="203040" progId="Equation.DSMT4">
              <p:embed/>
            </p:oleObj>
          </a:graphicData>
        </a:graphic>
      </p:graphicFrame>
      <p:sp>
        <p:nvSpPr>
          <p:cNvPr id="35851" name="TextBox 9"/>
          <p:cNvSpPr txBox="1">
            <a:spLocks noChangeArrowheads="1"/>
          </p:cNvSpPr>
          <p:nvPr/>
        </p:nvSpPr>
        <p:spPr bwMode="auto">
          <a:xfrm>
            <a:off x="685800" y="4205288"/>
            <a:ext cx="1066800" cy="519112"/>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Giải</a:t>
            </a:r>
          </a:p>
        </p:txBody>
      </p:sp>
      <p:sp>
        <p:nvSpPr>
          <p:cNvPr id="35852" name="TextBox 11"/>
          <p:cNvSpPr txBox="1">
            <a:spLocks noChangeArrowheads="1"/>
          </p:cNvSpPr>
          <p:nvPr/>
        </p:nvSpPr>
        <p:spPr bwMode="auto">
          <a:xfrm>
            <a:off x="762000" y="4876800"/>
            <a:ext cx="4495800" cy="519113"/>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a) Ta có: </a:t>
            </a:r>
          </a:p>
        </p:txBody>
      </p:sp>
      <p:graphicFrame>
        <p:nvGraphicFramePr>
          <p:cNvPr id="35844" name="Object 4"/>
          <p:cNvGraphicFramePr>
            <a:graphicFrameLocks noChangeAspect="1"/>
          </p:cNvGraphicFramePr>
          <p:nvPr/>
        </p:nvGraphicFramePr>
        <p:xfrm>
          <a:off x="2224088" y="4800600"/>
          <a:ext cx="1966912" cy="762000"/>
        </p:xfrm>
        <a:graphic>
          <a:graphicData uri="http://schemas.openxmlformats.org/presentationml/2006/ole">
            <p:oleObj spid="_x0000_s35844" name="Equation" r:id="rId5" imgW="1015920" imgH="393480" progId="Equation.DSMT4">
              <p:embed/>
            </p:oleObj>
          </a:graphicData>
        </a:graphic>
      </p:graphicFrame>
      <p:sp>
        <p:nvSpPr>
          <p:cNvPr id="35853" name="TextBox 13"/>
          <p:cNvSpPr txBox="1">
            <a:spLocks noChangeArrowheads="1"/>
          </p:cNvSpPr>
          <p:nvPr/>
        </p:nvSpPr>
        <p:spPr bwMode="auto">
          <a:xfrm>
            <a:off x="762000" y="5408613"/>
            <a:ext cx="4953000" cy="1373187"/>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Vậy điểm cuối cung          là điểm M nằm chính giữa cung nhỏ </a:t>
            </a:r>
          </a:p>
        </p:txBody>
      </p:sp>
      <p:graphicFrame>
        <p:nvGraphicFramePr>
          <p:cNvPr id="35845" name="Object 5"/>
          <p:cNvGraphicFramePr>
            <a:graphicFrameLocks noChangeAspect="1"/>
          </p:cNvGraphicFramePr>
          <p:nvPr/>
        </p:nvGraphicFramePr>
        <p:xfrm>
          <a:off x="3962400" y="5410200"/>
          <a:ext cx="614363" cy="762000"/>
        </p:xfrm>
        <a:graphic>
          <a:graphicData uri="http://schemas.openxmlformats.org/presentationml/2006/ole">
            <p:oleObj spid="_x0000_s35845" name="Equation" r:id="rId6" imgW="317160" imgH="393480" progId="Equation.DSMT4">
              <p:embed/>
            </p:oleObj>
          </a:graphicData>
        </a:graphic>
      </p:graphicFrame>
      <p:graphicFrame>
        <p:nvGraphicFramePr>
          <p:cNvPr id="35846" name="Object 6"/>
          <p:cNvGraphicFramePr>
            <a:graphicFrameLocks noChangeAspect="1"/>
          </p:cNvGraphicFramePr>
          <p:nvPr/>
        </p:nvGraphicFramePr>
        <p:xfrm>
          <a:off x="1447800" y="6219825"/>
          <a:ext cx="569913" cy="485775"/>
        </p:xfrm>
        <a:graphic>
          <a:graphicData uri="http://schemas.openxmlformats.org/presentationml/2006/ole">
            <p:oleObj spid="_x0000_s35846" name="Equation" r:id="rId7" imgW="253800" imgH="215640" progId="Equation.DSMT4">
              <p:embed/>
            </p:oleObj>
          </a:graphicData>
        </a:graphic>
      </p:graphicFrame>
      <p:pic>
        <p:nvPicPr>
          <p:cNvPr id="35854" name="Picture 7"/>
          <p:cNvPicPr>
            <a:picLocks noChangeAspect="1" noChangeArrowheads="1"/>
          </p:cNvPicPr>
          <p:nvPr/>
        </p:nvPicPr>
        <p:blipFill>
          <a:blip r:embed="rId8"/>
          <a:srcRect/>
          <a:stretch>
            <a:fillRect/>
          </a:stretch>
        </p:blipFill>
        <p:spPr bwMode="auto">
          <a:xfrm>
            <a:off x="5476875" y="4352925"/>
            <a:ext cx="3057525" cy="2962275"/>
          </a:xfrm>
          <a:prstGeom prst="rect">
            <a:avLst/>
          </a:prstGeom>
          <a:noFill/>
          <a:ln w="9525">
            <a:noFill/>
            <a:miter lim="800000"/>
            <a:headEnd/>
            <a:tailEnd/>
          </a:ln>
        </p:spPr>
      </p:pic>
      <p:sp>
        <p:nvSpPr>
          <p:cNvPr id="37897" name="TextBox 4"/>
          <p:cNvSpPr txBox="1">
            <a:spLocks noChangeArrowheads="1"/>
          </p:cNvSpPr>
          <p:nvPr/>
        </p:nvSpPr>
        <p:spPr bwMode="auto">
          <a:xfrm>
            <a:off x="381000" y="1676400"/>
            <a:ext cx="8229600" cy="1373188"/>
          </a:xfrm>
          <a:prstGeom prst="rect">
            <a:avLst/>
          </a:prstGeom>
          <a:noFill/>
          <a:ln w="9525">
            <a:noFill/>
            <a:miter lim="800000"/>
            <a:headEnd/>
            <a:tailEnd/>
          </a:ln>
        </p:spPr>
        <p:txBody>
          <a:bodyPr>
            <a:spAutoFit/>
          </a:bodyPr>
          <a:lstStyle/>
          <a:p>
            <a:pPr>
              <a:buFont typeface="Wingdings" pitchFamily="2" charset="2"/>
              <a:buChar char="q"/>
            </a:pPr>
            <a:r>
              <a:rPr lang="en-US" sz="2800">
                <a:latin typeface="Times New Roman" pitchFamily="18" charset="0"/>
                <a:cs typeface="Times New Roman" pitchFamily="18" charset="0"/>
              </a:rPr>
              <a:t>Để biểu diễn cung lượng giác có số đo     trên đường tròn lượng giác  ta cần chọn điểm cuối của cung này. Điểm cuối M được xác định bởi hệ thức sđ  </a:t>
            </a:r>
          </a:p>
        </p:txBody>
      </p:sp>
      <p:graphicFrame>
        <p:nvGraphicFramePr>
          <p:cNvPr id="37890" name="Object 17"/>
          <p:cNvGraphicFramePr>
            <a:graphicFrameLocks noChangeAspect="1"/>
          </p:cNvGraphicFramePr>
          <p:nvPr/>
        </p:nvGraphicFramePr>
        <p:xfrm>
          <a:off x="6324600" y="1819275"/>
          <a:ext cx="341313" cy="314325"/>
        </p:xfrm>
        <a:graphic>
          <a:graphicData uri="http://schemas.openxmlformats.org/presentationml/2006/ole">
            <p:oleObj spid="_x0000_s35857" name="Equation" r:id="rId9" imgW="152280" imgH="139680" progId="Equation.DSMT4">
              <p:embed/>
            </p:oleObj>
          </a:graphicData>
        </a:graphic>
      </p:graphicFrame>
      <p:graphicFrame>
        <p:nvGraphicFramePr>
          <p:cNvPr id="35858" name="Object 18"/>
          <p:cNvGraphicFramePr>
            <a:graphicFrameLocks noChangeAspect="1"/>
          </p:cNvGraphicFramePr>
          <p:nvPr/>
        </p:nvGraphicFramePr>
        <p:xfrm>
          <a:off x="6705600" y="2438400"/>
          <a:ext cx="1227138" cy="614363"/>
        </p:xfrm>
        <a:graphic>
          <a:graphicData uri="http://schemas.openxmlformats.org/presentationml/2006/ole">
            <p:oleObj spid="_x0000_s35858" name="Equation" r:id="rId10" imgW="558720" imgH="279360" progId="Equation.DSMT4">
              <p:embed/>
            </p:oleObj>
          </a:graphicData>
        </a:graphic>
      </p:graphicFrame>
      <p:sp>
        <p:nvSpPr>
          <p:cNvPr id="13" name="Rectangle 12"/>
          <p:cNvSpPr/>
          <p:nvPr/>
        </p:nvSpPr>
        <p:spPr>
          <a:xfrm>
            <a:off x="381000" y="1219200"/>
            <a:ext cx="85344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8"/>
                                        </p:tgtEl>
                                        <p:attrNameLst>
                                          <p:attrName>style.visibility</p:attrName>
                                        </p:attrNameLst>
                                      </p:cBhvr>
                                      <p:to>
                                        <p:strVal val="visible"/>
                                      </p:to>
                                    </p:set>
                                    <p:animEffect transition="in" filter="box(in)">
                                      <p:cBhvr>
                                        <p:cTn id="7" dur="500"/>
                                        <p:tgtEl>
                                          <p:spTgt spid="3584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5849"/>
                                        </p:tgtEl>
                                        <p:attrNameLst>
                                          <p:attrName>style.visibility</p:attrName>
                                        </p:attrNameLst>
                                      </p:cBhvr>
                                      <p:to>
                                        <p:strVal val="visible"/>
                                      </p:to>
                                    </p:set>
                                    <p:animEffect transition="in" filter="box(in)">
                                      <p:cBhvr>
                                        <p:cTn id="12" dur="500"/>
                                        <p:tgtEl>
                                          <p:spTgt spid="35849"/>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7897"/>
                                        </p:tgtEl>
                                        <p:attrNameLst>
                                          <p:attrName>style.visibility</p:attrName>
                                        </p:attrNameLst>
                                      </p:cBhvr>
                                      <p:to>
                                        <p:strVal val="visible"/>
                                      </p:to>
                                    </p:set>
                                    <p:animEffect transition="in" filter="box(in)">
                                      <p:cBhvr>
                                        <p:cTn id="15" dur="500"/>
                                        <p:tgtEl>
                                          <p:spTgt spid="37897"/>
                                        </p:tgtEl>
                                      </p:cBhvr>
                                    </p:animEffect>
                                  </p:childTnLst>
                                </p:cTn>
                              </p:par>
                              <p:par>
                                <p:cTn id="16" presetID="4" presetClass="entr" presetSubtype="16" fill="hold" nodeType="withEffect">
                                  <p:stCondLst>
                                    <p:cond delay="0"/>
                                  </p:stCondLst>
                                  <p:childTnLst>
                                    <p:set>
                                      <p:cBhvr>
                                        <p:cTn id="17" dur="1" fill="hold">
                                          <p:stCondLst>
                                            <p:cond delay="0"/>
                                          </p:stCondLst>
                                        </p:cTn>
                                        <p:tgtEl>
                                          <p:spTgt spid="35858"/>
                                        </p:tgtEl>
                                        <p:attrNameLst>
                                          <p:attrName>style.visibility</p:attrName>
                                        </p:attrNameLst>
                                      </p:cBhvr>
                                      <p:to>
                                        <p:strVal val="visible"/>
                                      </p:to>
                                    </p:set>
                                    <p:animEffect transition="in" filter="box(in)">
                                      <p:cBhvr>
                                        <p:cTn id="18" dur="500"/>
                                        <p:tgtEl>
                                          <p:spTgt spid="3585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ox(in)">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37890"/>
                                        </p:tgtEl>
                                        <p:attrNameLst>
                                          <p:attrName>style.visibility</p:attrName>
                                        </p:attrNameLst>
                                      </p:cBhvr>
                                      <p:to>
                                        <p:strVal val="visible"/>
                                      </p:to>
                                    </p:set>
                                    <p:animEffect transition="in" filter="box(in)">
                                      <p:cBhvr>
                                        <p:cTn id="26" dur="500"/>
                                        <p:tgtEl>
                                          <p:spTgt spid="37890"/>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35842"/>
                                        </p:tgtEl>
                                        <p:attrNameLst>
                                          <p:attrName>style.visibility</p:attrName>
                                        </p:attrNameLst>
                                      </p:cBhvr>
                                      <p:to>
                                        <p:strVal val="visible"/>
                                      </p:to>
                                    </p:set>
                                    <p:animEffect transition="in" filter="box(in)">
                                      <p:cBhvr>
                                        <p:cTn id="31" dur="500"/>
                                        <p:tgtEl>
                                          <p:spTgt spid="35842"/>
                                        </p:tgtEl>
                                      </p:cBhvr>
                                    </p:animEffect>
                                  </p:childTnLst>
                                </p:cTn>
                              </p:par>
                              <p:par>
                                <p:cTn id="32" presetID="4" presetClass="entr" presetSubtype="16" fill="hold" nodeType="withEffect">
                                  <p:stCondLst>
                                    <p:cond delay="0"/>
                                  </p:stCondLst>
                                  <p:childTnLst>
                                    <p:set>
                                      <p:cBhvr>
                                        <p:cTn id="33" dur="1" fill="hold">
                                          <p:stCondLst>
                                            <p:cond delay="0"/>
                                          </p:stCondLst>
                                        </p:cTn>
                                        <p:tgtEl>
                                          <p:spTgt spid="35843"/>
                                        </p:tgtEl>
                                        <p:attrNameLst>
                                          <p:attrName>style.visibility</p:attrName>
                                        </p:attrNameLst>
                                      </p:cBhvr>
                                      <p:to>
                                        <p:strVal val="visible"/>
                                      </p:to>
                                    </p:set>
                                    <p:animEffect transition="in" filter="box(in)">
                                      <p:cBhvr>
                                        <p:cTn id="34" dur="500"/>
                                        <p:tgtEl>
                                          <p:spTgt spid="35843"/>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35850"/>
                                        </p:tgtEl>
                                        <p:attrNameLst>
                                          <p:attrName>style.visibility</p:attrName>
                                        </p:attrNameLst>
                                      </p:cBhvr>
                                      <p:to>
                                        <p:strVal val="visible"/>
                                      </p:to>
                                    </p:set>
                                    <p:animEffect transition="in" filter="box(in)">
                                      <p:cBhvr>
                                        <p:cTn id="37" dur="500"/>
                                        <p:tgtEl>
                                          <p:spTgt spid="3585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5851"/>
                                        </p:tgtEl>
                                        <p:attrNameLst>
                                          <p:attrName>style.visibility</p:attrName>
                                        </p:attrNameLst>
                                      </p:cBhvr>
                                      <p:to>
                                        <p:strVal val="visible"/>
                                      </p:to>
                                    </p:set>
                                    <p:animEffect transition="in" filter="box(in)">
                                      <p:cBhvr>
                                        <p:cTn id="42" dur="500"/>
                                        <p:tgtEl>
                                          <p:spTgt spid="3585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5854"/>
                                        </p:tgtEl>
                                        <p:attrNameLst>
                                          <p:attrName>style.visibility</p:attrName>
                                        </p:attrNameLst>
                                      </p:cBhvr>
                                      <p:to>
                                        <p:strVal val="visible"/>
                                      </p:to>
                                    </p:set>
                                    <p:animEffect transition="in" filter="box(in)">
                                      <p:cBhvr>
                                        <p:cTn id="47" dur="500"/>
                                        <p:tgtEl>
                                          <p:spTgt spid="35854"/>
                                        </p:tgtEl>
                                      </p:cBhvr>
                                    </p:animEffect>
                                  </p:childTnLst>
                                </p:cTn>
                              </p:par>
                              <p:par>
                                <p:cTn id="48" presetID="4" presetClass="entr" presetSubtype="16" fill="hold" nodeType="withEffect">
                                  <p:stCondLst>
                                    <p:cond delay="0"/>
                                  </p:stCondLst>
                                  <p:childTnLst>
                                    <p:set>
                                      <p:cBhvr>
                                        <p:cTn id="49" dur="1" fill="hold">
                                          <p:stCondLst>
                                            <p:cond delay="0"/>
                                          </p:stCondLst>
                                        </p:cTn>
                                        <p:tgtEl>
                                          <p:spTgt spid="35844"/>
                                        </p:tgtEl>
                                        <p:attrNameLst>
                                          <p:attrName>style.visibility</p:attrName>
                                        </p:attrNameLst>
                                      </p:cBhvr>
                                      <p:to>
                                        <p:strVal val="visible"/>
                                      </p:to>
                                    </p:set>
                                    <p:animEffect transition="in" filter="box(in)">
                                      <p:cBhvr>
                                        <p:cTn id="50" dur="500"/>
                                        <p:tgtEl>
                                          <p:spTgt spid="35844"/>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35852"/>
                                        </p:tgtEl>
                                        <p:attrNameLst>
                                          <p:attrName>style.visibility</p:attrName>
                                        </p:attrNameLst>
                                      </p:cBhvr>
                                      <p:to>
                                        <p:strVal val="visible"/>
                                      </p:to>
                                    </p:set>
                                    <p:animEffect transition="in" filter="box(in)">
                                      <p:cBhvr>
                                        <p:cTn id="53" dur="500"/>
                                        <p:tgtEl>
                                          <p:spTgt spid="35852"/>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nodeType="clickEffect">
                                  <p:stCondLst>
                                    <p:cond delay="0"/>
                                  </p:stCondLst>
                                  <p:childTnLst>
                                    <p:set>
                                      <p:cBhvr>
                                        <p:cTn id="57" dur="1" fill="hold">
                                          <p:stCondLst>
                                            <p:cond delay="0"/>
                                          </p:stCondLst>
                                        </p:cTn>
                                        <p:tgtEl>
                                          <p:spTgt spid="35845"/>
                                        </p:tgtEl>
                                        <p:attrNameLst>
                                          <p:attrName>style.visibility</p:attrName>
                                        </p:attrNameLst>
                                      </p:cBhvr>
                                      <p:to>
                                        <p:strVal val="visible"/>
                                      </p:to>
                                    </p:set>
                                    <p:animEffect transition="in" filter="box(in)">
                                      <p:cBhvr>
                                        <p:cTn id="58" dur="500"/>
                                        <p:tgtEl>
                                          <p:spTgt spid="35845"/>
                                        </p:tgtEl>
                                      </p:cBhvr>
                                    </p:animEffect>
                                  </p:childTnLst>
                                </p:cTn>
                              </p:par>
                              <p:par>
                                <p:cTn id="59" presetID="4" presetClass="entr" presetSubtype="16" fill="hold" nodeType="withEffect">
                                  <p:stCondLst>
                                    <p:cond delay="0"/>
                                  </p:stCondLst>
                                  <p:childTnLst>
                                    <p:set>
                                      <p:cBhvr>
                                        <p:cTn id="60" dur="1" fill="hold">
                                          <p:stCondLst>
                                            <p:cond delay="0"/>
                                          </p:stCondLst>
                                        </p:cTn>
                                        <p:tgtEl>
                                          <p:spTgt spid="35846"/>
                                        </p:tgtEl>
                                        <p:attrNameLst>
                                          <p:attrName>style.visibility</p:attrName>
                                        </p:attrNameLst>
                                      </p:cBhvr>
                                      <p:to>
                                        <p:strVal val="visible"/>
                                      </p:to>
                                    </p:set>
                                    <p:animEffect transition="in" filter="box(in)">
                                      <p:cBhvr>
                                        <p:cTn id="61" dur="500"/>
                                        <p:tgtEl>
                                          <p:spTgt spid="35846"/>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35853"/>
                                        </p:tgtEl>
                                        <p:attrNameLst>
                                          <p:attrName>style.visibility</p:attrName>
                                        </p:attrNameLst>
                                      </p:cBhvr>
                                      <p:to>
                                        <p:strVal val="visible"/>
                                      </p:to>
                                    </p:set>
                                    <p:animEffect transition="in" filter="box(in)">
                                      <p:cBhvr>
                                        <p:cTn id="64" dur="500"/>
                                        <p:tgtEl>
                                          <p:spTgt spid="35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p:bldP spid="35849" grpId="0"/>
      <p:bldP spid="35850" grpId="0"/>
      <p:bldP spid="35851" grpId="0"/>
      <p:bldP spid="35852" grpId="0"/>
      <p:bldP spid="35853" grpId="0"/>
      <p:bldP spid="37897"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4648200" y="1828800"/>
            <a:ext cx="3505200" cy="13731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a) Mỗi điểm trên trục số ứng với mấy điểm trên đường tròn?</a:t>
            </a:r>
          </a:p>
        </p:txBody>
      </p:sp>
      <p:sp>
        <p:nvSpPr>
          <p:cNvPr id="13" name="TextBox 12"/>
          <p:cNvSpPr txBox="1">
            <a:spLocks noChangeArrowheads="1"/>
          </p:cNvSpPr>
          <p:nvPr/>
        </p:nvSpPr>
        <p:spPr bwMode="auto">
          <a:xfrm>
            <a:off x="4419600" y="1981200"/>
            <a:ext cx="4724400" cy="180022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Với cách đặt tương ứng này thì:</a:t>
            </a:r>
          </a:p>
          <a:p>
            <a:r>
              <a:rPr lang="en-US" sz="2800">
                <a:latin typeface="Times New Roman" pitchFamily="18" charset="0"/>
                <a:cs typeface="Times New Roman" pitchFamily="18" charset="0"/>
              </a:rPr>
              <a:t>a) Mỗi điểm trên trục số đặt tương ứng với một điểm xác định trên đường tròn</a:t>
            </a:r>
          </a:p>
        </p:txBody>
      </p:sp>
      <p:sp>
        <p:nvSpPr>
          <p:cNvPr id="16" name="TextBox 15"/>
          <p:cNvSpPr txBox="1">
            <a:spLocks noChangeArrowheads="1"/>
          </p:cNvSpPr>
          <p:nvPr/>
        </p:nvSpPr>
        <p:spPr bwMode="auto">
          <a:xfrm>
            <a:off x="4343400" y="4038600"/>
            <a:ext cx="3810000" cy="13731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b) Mỗi điểm trên đường tròn ứng với mấy điểm trên trục số? </a:t>
            </a:r>
          </a:p>
        </p:txBody>
      </p:sp>
      <p:sp>
        <p:nvSpPr>
          <p:cNvPr id="19" name="TextBox 18"/>
          <p:cNvSpPr txBox="1">
            <a:spLocks noChangeArrowheads="1"/>
          </p:cNvSpPr>
          <p:nvPr/>
        </p:nvSpPr>
        <p:spPr bwMode="auto">
          <a:xfrm>
            <a:off x="4343400" y="4037013"/>
            <a:ext cx="3810000" cy="1373187"/>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b) Mỗi điểm trên đường tròn ứng với vô số điểm trên trục số </a:t>
            </a:r>
          </a:p>
        </p:txBody>
      </p:sp>
      <p:pic>
        <p:nvPicPr>
          <p:cNvPr id="20484" name="Picture 4"/>
          <p:cNvPicPr>
            <a:picLocks noChangeAspect="1" noChangeArrowheads="1"/>
          </p:cNvPicPr>
          <p:nvPr/>
        </p:nvPicPr>
        <p:blipFill>
          <a:blip r:embed="rId2"/>
          <a:srcRect/>
          <a:stretch>
            <a:fillRect/>
          </a:stretch>
        </p:blipFill>
        <p:spPr bwMode="auto">
          <a:xfrm>
            <a:off x="-381000" y="914400"/>
            <a:ext cx="4267200" cy="6172200"/>
          </a:xfrm>
          <a:prstGeom prst="rect">
            <a:avLst/>
          </a:prstGeom>
          <a:noFill/>
          <a:ln w="9525">
            <a:noFill/>
            <a:miter lim="800000"/>
            <a:headEnd/>
            <a:tailEnd/>
          </a:ln>
        </p:spPr>
      </p:pic>
      <p:sp>
        <p:nvSpPr>
          <p:cNvPr id="11" name="TextBox 10"/>
          <p:cNvSpPr txBox="1">
            <a:spLocks noChangeArrowheads="1"/>
          </p:cNvSpPr>
          <p:nvPr/>
        </p:nvSpPr>
        <p:spPr bwMode="auto">
          <a:xfrm>
            <a:off x="0" y="0"/>
            <a:ext cx="9372600" cy="646113"/>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I. KHÁI NIỆM CUNG VÀ GÓC LƯỢNG GIÁC</a:t>
            </a:r>
          </a:p>
        </p:txBody>
      </p:sp>
      <p:sp>
        <p:nvSpPr>
          <p:cNvPr id="12" name="TextBox 11"/>
          <p:cNvSpPr txBox="1">
            <a:spLocks noChangeArrowheads="1"/>
          </p:cNvSpPr>
          <p:nvPr/>
        </p:nvSpPr>
        <p:spPr bwMode="auto">
          <a:xfrm>
            <a:off x="228600" y="635000"/>
            <a:ext cx="84582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Đường tròn định hướng và cung lượng giác:</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2000" fill="hold"/>
                                        <p:tgtEl>
                                          <p:spTgt spid="11"/>
                                        </p:tgtEl>
                                        <p:attrNameLst>
                                          <p:attrName>ppt_x</p:attrName>
                                        </p:attrNameLst>
                                      </p:cBhvr>
                                      <p:tavLst>
                                        <p:tav tm="0">
                                          <p:val>
                                            <p:strVal val="#ppt_x"/>
                                          </p:val>
                                        </p:tav>
                                        <p:tav tm="100000">
                                          <p:val>
                                            <p:strVal val="#ppt_x"/>
                                          </p:val>
                                        </p:tav>
                                      </p:tavLst>
                                    </p:anim>
                                    <p:anim calcmode="lin" valueType="num">
                                      <p:cBhvr additive="base">
                                        <p:cTn id="8"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ox(in)">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0484"/>
                                        </p:tgtEl>
                                        <p:attrNameLst>
                                          <p:attrName>style.visibility</p:attrName>
                                        </p:attrNameLst>
                                      </p:cBhvr>
                                      <p:to>
                                        <p:strVal val="visible"/>
                                      </p:to>
                                    </p:set>
                                    <p:animEffect transition="in" filter="box(in)">
                                      <p:cBhvr>
                                        <p:cTn id="18" dur="500"/>
                                        <p:tgtEl>
                                          <p:spTgt spid="20484"/>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ox(in)">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xit" presetSubtype="16" fill="hold" grpId="1" nodeType="clickEffect">
                                  <p:stCondLst>
                                    <p:cond delay="0"/>
                                  </p:stCondLst>
                                  <p:childTnLst>
                                    <p:animEffect transition="out" filter="box(in)">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ox(in)">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box(in)">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xit" presetSubtype="16" fill="hold" grpId="1" nodeType="clickEffect">
                                  <p:stCondLst>
                                    <p:cond delay="0"/>
                                  </p:stCondLst>
                                  <p:childTnLst>
                                    <p:animEffect transition="out" filter="box(in)">
                                      <p:cBhvr>
                                        <p:cTn id="42" dur="500"/>
                                        <p:tgtEl>
                                          <p:spTgt spid="16"/>
                                        </p:tgtEl>
                                      </p:cBhvr>
                                    </p:animEffect>
                                    <p:set>
                                      <p:cBhvr>
                                        <p:cTn id="43" dur="1" fill="hold">
                                          <p:stCondLst>
                                            <p:cond delay="499"/>
                                          </p:stCondLst>
                                        </p:cTn>
                                        <p:tgtEl>
                                          <p:spTgt spid="16"/>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box(in)">
                                      <p:cBhvr>
                                        <p:cTn id="4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3" grpId="0"/>
      <p:bldP spid="16" grpId="0"/>
      <p:bldP spid="16" grpId="1"/>
      <p:bldP spid="19"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2"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36873" name="TextBox 2"/>
          <p:cNvSpPr txBox="1">
            <a:spLocks noChangeArrowheads="1"/>
          </p:cNvSpPr>
          <p:nvPr/>
        </p:nvSpPr>
        <p:spPr bwMode="auto">
          <a:xfrm>
            <a:off x="228600" y="711200"/>
            <a:ext cx="7391400" cy="10668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4. Biểu diễn cung lượng giác trên đường tròn lượng giác:</a:t>
            </a:r>
          </a:p>
        </p:txBody>
      </p:sp>
      <p:sp>
        <p:nvSpPr>
          <p:cNvPr id="36874" name="TextBox 4"/>
          <p:cNvSpPr txBox="1">
            <a:spLocks noChangeArrowheads="1"/>
          </p:cNvSpPr>
          <p:nvPr/>
        </p:nvSpPr>
        <p:spPr bwMode="auto">
          <a:xfrm>
            <a:off x="609600" y="2209800"/>
            <a:ext cx="7924800" cy="954088"/>
          </a:xfrm>
          <a:prstGeom prst="rect">
            <a:avLst/>
          </a:prstGeom>
          <a:noFill/>
          <a:ln w="9525">
            <a:noFill/>
            <a:miter lim="800000"/>
            <a:headEnd/>
            <a:tailEnd/>
          </a:ln>
        </p:spPr>
        <p:txBody>
          <a:bodyPr>
            <a:spAutoFit/>
          </a:bodyPr>
          <a:lstStyle/>
          <a:p>
            <a:pPr>
              <a:buFont typeface="Wingdings" pitchFamily="2" charset="2"/>
              <a:buChar char="q"/>
            </a:pPr>
            <a:r>
              <a:rPr lang="en-US" sz="2800">
                <a:latin typeface="Times New Roman" pitchFamily="18" charset="0"/>
                <a:cs typeface="Times New Roman" pitchFamily="18" charset="0"/>
              </a:rPr>
              <a:t>Ví dụ: biểu diễn trên đường tròn lượng giác các cung lượng giác có số đo lần lượt là a)         b)  </a:t>
            </a:r>
          </a:p>
        </p:txBody>
      </p:sp>
      <p:sp>
        <p:nvSpPr>
          <p:cNvPr id="36875" name="TextBox 5"/>
          <p:cNvSpPr txBox="1">
            <a:spLocks noChangeArrowheads="1"/>
          </p:cNvSpPr>
          <p:nvPr/>
        </p:nvSpPr>
        <p:spPr bwMode="auto">
          <a:xfrm>
            <a:off x="685800" y="3124200"/>
            <a:ext cx="10668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Giải</a:t>
            </a:r>
          </a:p>
        </p:txBody>
      </p:sp>
      <p:sp>
        <p:nvSpPr>
          <p:cNvPr id="36877" name="TextBox 11"/>
          <p:cNvSpPr txBox="1">
            <a:spLocks noChangeArrowheads="1"/>
          </p:cNvSpPr>
          <p:nvPr/>
        </p:nvSpPr>
        <p:spPr bwMode="auto">
          <a:xfrm>
            <a:off x="762000" y="3733800"/>
            <a:ext cx="44958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b) Ta có: </a:t>
            </a:r>
          </a:p>
        </p:txBody>
      </p:sp>
      <p:graphicFrame>
        <p:nvGraphicFramePr>
          <p:cNvPr id="36866" name="Object 2"/>
          <p:cNvGraphicFramePr>
            <a:graphicFrameLocks noChangeAspect="1"/>
          </p:cNvGraphicFramePr>
          <p:nvPr/>
        </p:nvGraphicFramePr>
        <p:xfrm>
          <a:off x="2032000" y="3810000"/>
          <a:ext cx="3073400" cy="442913"/>
        </p:xfrm>
        <a:graphic>
          <a:graphicData uri="http://schemas.openxmlformats.org/presentationml/2006/ole">
            <p:oleObj spid="_x0000_s36866" name="Equation" r:id="rId3" imgW="1587240" imgH="228600" progId="Equation.DSMT4">
              <p:embed/>
            </p:oleObj>
          </a:graphicData>
        </a:graphic>
      </p:graphicFrame>
      <p:sp>
        <p:nvSpPr>
          <p:cNvPr id="36878" name="TextBox 13"/>
          <p:cNvSpPr txBox="1">
            <a:spLocks noChangeArrowheads="1"/>
          </p:cNvSpPr>
          <p:nvPr/>
        </p:nvSpPr>
        <p:spPr bwMode="auto">
          <a:xfrm>
            <a:off x="762000" y="4343400"/>
            <a:ext cx="4343400" cy="13843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Vậy điểm cuối cung          là điểm N nằm chính giữa cung nhỏ </a:t>
            </a:r>
          </a:p>
        </p:txBody>
      </p:sp>
      <p:graphicFrame>
        <p:nvGraphicFramePr>
          <p:cNvPr id="36867" name="Object 3"/>
          <p:cNvGraphicFramePr>
            <a:graphicFrameLocks noChangeAspect="1"/>
          </p:cNvGraphicFramePr>
          <p:nvPr/>
        </p:nvGraphicFramePr>
        <p:xfrm>
          <a:off x="3733800" y="4419600"/>
          <a:ext cx="785813" cy="393700"/>
        </p:xfrm>
        <a:graphic>
          <a:graphicData uri="http://schemas.openxmlformats.org/presentationml/2006/ole">
            <p:oleObj spid="_x0000_s36867" name="Equation" r:id="rId4" imgW="406080" imgH="203040" progId="Equation.DSMT4">
              <p:embed/>
            </p:oleObj>
          </a:graphicData>
        </a:graphic>
      </p:graphicFrame>
      <p:graphicFrame>
        <p:nvGraphicFramePr>
          <p:cNvPr id="36868" name="Object 4"/>
          <p:cNvGraphicFramePr>
            <a:graphicFrameLocks noChangeAspect="1"/>
          </p:cNvGraphicFramePr>
          <p:nvPr/>
        </p:nvGraphicFramePr>
        <p:xfrm>
          <a:off x="1433513" y="5181600"/>
          <a:ext cx="598487" cy="485775"/>
        </p:xfrm>
        <a:graphic>
          <a:graphicData uri="http://schemas.openxmlformats.org/presentationml/2006/ole">
            <p:oleObj spid="_x0000_s36868" name="Equation" r:id="rId5" imgW="266400" imgH="215640" progId="Equation.DSMT4">
              <p:embed/>
            </p:oleObj>
          </a:graphicData>
        </a:graphic>
      </p:graphicFrame>
      <p:pic>
        <p:nvPicPr>
          <p:cNvPr id="36879" name="Picture 5"/>
          <p:cNvPicPr>
            <a:picLocks noChangeAspect="1" noChangeArrowheads="1"/>
          </p:cNvPicPr>
          <p:nvPr/>
        </p:nvPicPr>
        <p:blipFill>
          <a:blip r:embed="rId6"/>
          <a:srcRect/>
          <a:stretch>
            <a:fillRect/>
          </a:stretch>
        </p:blipFill>
        <p:spPr bwMode="auto">
          <a:xfrm>
            <a:off x="5638800" y="3438525"/>
            <a:ext cx="3057525" cy="2962275"/>
          </a:xfrm>
          <a:prstGeom prst="rect">
            <a:avLst/>
          </a:prstGeom>
          <a:noFill/>
          <a:ln w="9525">
            <a:noFill/>
            <a:miter lim="800000"/>
            <a:headEnd/>
            <a:tailEnd/>
          </a:ln>
        </p:spPr>
      </p:pic>
      <p:graphicFrame>
        <p:nvGraphicFramePr>
          <p:cNvPr id="36870" name="Object 6"/>
          <p:cNvGraphicFramePr>
            <a:graphicFrameLocks noChangeAspect="1"/>
          </p:cNvGraphicFramePr>
          <p:nvPr/>
        </p:nvGraphicFramePr>
        <p:xfrm>
          <a:off x="6175375" y="2590800"/>
          <a:ext cx="614363" cy="762000"/>
        </p:xfrm>
        <a:graphic>
          <a:graphicData uri="http://schemas.openxmlformats.org/presentationml/2006/ole">
            <p:oleObj spid="_x0000_s36870" name="Equation" r:id="rId7" imgW="317160" imgH="393480" progId="Equation.DSMT4">
              <p:embed/>
            </p:oleObj>
          </a:graphicData>
        </a:graphic>
      </p:graphicFrame>
      <p:graphicFrame>
        <p:nvGraphicFramePr>
          <p:cNvPr id="36871" name="Object 7"/>
          <p:cNvGraphicFramePr>
            <a:graphicFrameLocks noChangeAspect="1"/>
          </p:cNvGraphicFramePr>
          <p:nvPr/>
        </p:nvGraphicFramePr>
        <p:xfrm>
          <a:off x="7223125" y="2667000"/>
          <a:ext cx="912813" cy="457200"/>
        </p:xfrm>
        <a:graphic>
          <a:graphicData uri="http://schemas.openxmlformats.org/presentationml/2006/ole">
            <p:oleObj spid="_x0000_s36871" name="Equation" r:id="rId8" imgW="40608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6877"/>
                                        </p:tgtEl>
                                        <p:attrNameLst>
                                          <p:attrName>style.visibility</p:attrName>
                                        </p:attrNameLst>
                                      </p:cBhvr>
                                      <p:to>
                                        <p:strVal val="visible"/>
                                      </p:to>
                                    </p:set>
                                    <p:animEffect transition="in" filter="slide(fromBottom)">
                                      <p:cBhvr>
                                        <p:cTn id="7" dur="1000"/>
                                        <p:tgtEl>
                                          <p:spTgt spid="36877"/>
                                        </p:tgtEl>
                                      </p:cBhvr>
                                    </p:animEffect>
                                  </p:childTnLst>
                                </p:cTn>
                              </p:par>
                              <p:par>
                                <p:cTn id="8" presetID="12" presetClass="entr" presetSubtype="4" fill="hold" nodeType="withEffect">
                                  <p:stCondLst>
                                    <p:cond delay="0"/>
                                  </p:stCondLst>
                                  <p:childTnLst>
                                    <p:set>
                                      <p:cBhvr>
                                        <p:cTn id="9" dur="1" fill="hold">
                                          <p:stCondLst>
                                            <p:cond delay="0"/>
                                          </p:stCondLst>
                                        </p:cTn>
                                        <p:tgtEl>
                                          <p:spTgt spid="36866"/>
                                        </p:tgtEl>
                                        <p:attrNameLst>
                                          <p:attrName>style.visibility</p:attrName>
                                        </p:attrNameLst>
                                      </p:cBhvr>
                                      <p:to>
                                        <p:strVal val="visible"/>
                                      </p:to>
                                    </p:set>
                                    <p:animEffect transition="in" filter="slide(fromBottom)">
                                      <p:cBhvr>
                                        <p:cTn id="10" dur="1000"/>
                                        <p:tgtEl>
                                          <p:spTgt spid="36866"/>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6878"/>
                                        </p:tgtEl>
                                        <p:attrNameLst>
                                          <p:attrName>style.visibility</p:attrName>
                                        </p:attrNameLst>
                                      </p:cBhvr>
                                      <p:to>
                                        <p:strVal val="visible"/>
                                      </p:to>
                                    </p:set>
                                    <p:animEffect transition="in" filter="slide(fromBottom)">
                                      <p:cBhvr>
                                        <p:cTn id="15" dur="1000"/>
                                        <p:tgtEl>
                                          <p:spTgt spid="36878"/>
                                        </p:tgtEl>
                                      </p:cBhvr>
                                    </p:animEffect>
                                  </p:childTnLst>
                                </p:cTn>
                              </p:par>
                              <p:par>
                                <p:cTn id="16" presetID="12" presetClass="entr" presetSubtype="4" fill="hold" nodeType="withEffect">
                                  <p:stCondLst>
                                    <p:cond delay="0"/>
                                  </p:stCondLst>
                                  <p:childTnLst>
                                    <p:set>
                                      <p:cBhvr>
                                        <p:cTn id="17" dur="1" fill="hold">
                                          <p:stCondLst>
                                            <p:cond delay="0"/>
                                          </p:stCondLst>
                                        </p:cTn>
                                        <p:tgtEl>
                                          <p:spTgt spid="36867"/>
                                        </p:tgtEl>
                                        <p:attrNameLst>
                                          <p:attrName>style.visibility</p:attrName>
                                        </p:attrNameLst>
                                      </p:cBhvr>
                                      <p:to>
                                        <p:strVal val="visible"/>
                                      </p:to>
                                    </p:set>
                                    <p:animEffect transition="in" filter="slide(fromBottom)">
                                      <p:cBhvr>
                                        <p:cTn id="18" dur="1000"/>
                                        <p:tgtEl>
                                          <p:spTgt spid="36867"/>
                                        </p:tgtEl>
                                      </p:cBhvr>
                                    </p:animEffect>
                                  </p:childTnLst>
                                </p:cTn>
                              </p:par>
                              <p:par>
                                <p:cTn id="19" presetID="12" presetClass="entr" presetSubtype="4" fill="hold" nodeType="withEffect">
                                  <p:stCondLst>
                                    <p:cond delay="0"/>
                                  </p:stCondLst>
                                  <p:childTnLst>
                                    <p:set>
                                      <p:cBhvr>
                                        <p:cTn id="20" dur="1" fill="hold">
                                          <p:stCondLst>
                                            <p:cond delay="0"/>
                                          </p:stCondLst>
                                        </p:cTn>
                                        <p:tgtEl>
                                          <p:spTgt spid="36868"/>
                                        </p:tgtEl>
                                        <p:attrNameLst>
                                          <p:attrName>style.visibility</p:attrName>
                                        </p:attrNameLst>
                                      </p:cBhvr>
                                      <p:to>
                                        <p:strVal val="visible"/>
                                      </p:to>
                                    </p:set>
                                    <p:animEffect transition="in" filter="slide(fromBottom)">
                                      <p:cBhvr>
                                        <p:cTn id="21" dur="1000"/>
                                        <p:tgtEl>
                                          <p:spTgt spid="36868"/>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36879"/>
                                        </p:tgtEl>
                                        <p:attrNameLst>
                                          <p:attrName>style.visibility</p:attrName>
                                        </p:attrNameLst>
                                      </p:cBhvr>
                                      <p:to>
                                        <p:strVal val="visible"/>
                                      </p:to>
                                    </p:set>
                                    <p:animEffect transition="in" filter="slide(fromBottom)">
                                      <p:cBhvr>
                                        <p:cTn id="26" dur="1000"/>
                                        <p:tgtEl>
                                          <p:spTgt spid="36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7" grpId="0"/>
      <p:bldP spid="3687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TextBox 1"/>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37895" name="TextBox 2"/>
          <p:cNvSpPr txBox="1">
            <a:spLocks noChangeArrowheads="1"/>
          </p:cNvSpPr>
          <p:nvPr/>
        </p:nvSpPr>
        <p:spPr bwMode="auto">
          <a:xfrm>
            <a:off x="228600" y="711200"/>
            <a:ext cx="7391400" cy="1076325"/>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3. Biểu diễn cung lượng giác trên đường tròn lượng giác:</a:t>
            </a:r>
          </a:p>
        </p:txBody>
      </p:sp>
      <p:sp>
        <p:nvSpPr>
          <p:cNvPr id="37898" name="TextBox 7"/>
          <p:cNvSpPr txBox="1">
            <a:spLocks noChangeArrowheads="1"/>
          </p:cNvSpPr>
          <p:nvPr/>
        </p:nvSpPr>
        <p:spPr bwMode="auto">
          <a:xfrm>
            <a:off x="685800" y="2286000"/>
            <a:ext cx="8229600" cy="946150"/>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Bài tập </a:t>
            </a:r>
            <a:r>
              <a:rPr lang="en-US" sz="2800">
                <a:latin typeface="Times New Roman" pitchFamily="18" charset="0"/>
                <a:cs typeface="Times New Roman" pitchFamily="18" charset="0"/>
              </a:rPr>
              <a:t>: trên đường tròn lượng giác biểu diễn cung có số đo: a)                          b) </a:t>
            </a:r>
          </a:p>
        </p:txBody>
      </p:sp>
      <p:graphicFrame>
        <p:nvGraphicFramePr>
          <p:cNvPr id="37892" name="Object 4"/>
          <p:cNvGraphicFramePr>
            <a:graphicFrameLocks noChangeAspect="1"/>
          </p:cNvGraphicFramePr>
          <p:nvPr/>
        </p:nvGraphicFramePr>
        <p:xfrm>
          <a:off x="2057400" y="2667000"/>
          <a:ext cx="638175" cy="762000"/>
        </p:xfrm>
        <a:graphic>
          <a:graphicData uri="http://schemas.openxmlformats.org/presentationml/2006/ole">
            <p:oleObj spid="_x0000_s37892" name="Equation" r:id="rId3" imgW="330120" imgH="393480" progId="Equation.DSMT4">
              <p:embed/>
            </p:oleObj>
          </a:graphicData>
        </a:graphic>
      </p:graphicFrame>
      <p:graphicFrame>
        <p:nvGraphicFramePr>
          <p:cNvPr id="37893" name="Object 5"/>
          <p:cNvGraphicFramePr>
            <a:graphicFrameLocks noChangeAspect="1"/>
          </p:cNvGraphicFramePr>
          <p:nvPr/>
        </p:nvGraphicFramePr>
        <p:xfrm>
          <a:off x="4687888" y="2743200"/>
          <a:ext cx="684212" cy="457200"/>
        </p:xfrm>
        <a:graphic>
          <a:graphicData uri="http://schemas.openxmlformats.org/presentationml/2006/ole">
            <p:oleObj spid="_x0000_s37893" name="Equation" r:id="rId4" imgW="304560" imgH="203040" progId="Equation.DSMT4">
              <p:embed/>
            </p:oleObj>
          </a:graphicData>
        </a:graphic>
      </p:graphicFrame>
      <p:pic>
        <p:nvPicPr>
          <p:cNvPr id="37899" name="Picture 6"/>
          <p:cNvPicPr>
            <a:picLocks noChangeAspect="1" noChangeArrowheads="1"/>
          </p:cNvPicPr>
          <p:nvPr/>
        </p:nvPicPr>
        <p:blipFill>
          <a:blip r:embed="rId5"/>
          <a:srcRect/>
          <a:stretch>
            <a:fillRect/>
          </a:stretch>
        </p:blipFill>
        <p:spPr bwMode="auto">
          <a:xfrm>
            <a:off x="762000" y="3657600"/>
            <a:ext cx="3048000" cy="2895600"/>
          </a:xfrm>
          <a:prstGeom prst="rect">
            <a:avLst/>
          </a:prstGeom>
          <a:noFill/>
          <a:ln w="9525">
            <a:noFill/>
            <a:miter lim="800000"/>
            <a:headEnd/>
            <a:tailEnd/>
          </a:ln>
        </p:spPr>
      </p:pic>
      <p:pic>
        <p:nvPicPr>
          <p:cNvPr id="37900" name="Picture 7"/>
          <p:cNvPicPr>
            <a:picLocks noChangeAspect="1" noChangeArrowheads="1"/>
          </p:cNvPicPr>
          <p:nvPr/>
        </p:nvPicPr>
        <p:blipFill>
          <a:blip r:embed="rId6"/>
          <a:srcRect/>
          <a:stretch>
            <a:fillRect/>
          </a:stretch>
        </p:blipFill>
        <p:spPr bwMode="auto">
          <a:xfrm>
            <a:off x="5867400" y="3640138"/>
            <a:ext cx="3048000" cy="29130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7898"/>
                                        </p:tgtEl>
                                        <p:attrNameLst>
                                          <p:attrName>style.visibility</p:attrName>
                                        </p:attrNameLst>
                                      </p:cBhvr>
                                      <p:to>
                                        <p:strVal val="visible"/>
                                      </p:to>
                                    </p:set>
                                    <p:animEffect transition="in" filter="slide(fromBottom)">
                                      <p:cBhvr>
                                        <p:cTn id="7" dur="1000"/>
                                        <p:tgtEl>
                                          <p:spTgt spid="37898"/>
                                        </p:tgtEl>
                                      </p:cBhvr>
                                    </p:animEffect>
                                  </p:childTnLst>
                                </p:cTn>
                              </p:par>
                              <p:par>
                                <p:cTn id="8" presetID="12" presetClass="entr" presetSubtype="4" fill="hold" nodeType="withEffect">
                                  <p:stCondLst>
                                    <p:cond delay="0"/>
                                  </p:stCondLst>
                                  <p:childTnLst>
                                    <p:set>
                                      <p:cBhvr>
                                        <p:cTn id="9" dur="1" fill="hold">
                                          <p:stCondLst>
                                            <p:cond delay="0"/>
                                          </p:stCondLst>
                                        </p:cTn>
                                        <p:tgtEl>
                                          <p:spTgt spid="37892"/>
                                        </p:tgtEl>
                                        <p:attrNameLst>
                                          <p:attrName>style.visibility</p:attrName>
                                        </p:attrNameLst>
                                      </p:cBhvr>
                                      <p:to>
                                        <p:strVal val="visible"/>
                                      </p:to>
                                    </p:set>
                                    <p:animEffect transition="in" filter="slide(fromBottom)">
                                      <p:cBhvr>
                                        <p:cTn id="10" dur="1000"/>
                                        <p:tgtEl>
                                          <p:spTgt spid="37892"/>
                                        </p:tgtEl>
                                      </p:cBhvr>
                                    </p:animEffect>
                                  </p:childTnLst>
                                </p:cTn>
                              </p:par>
                              <p:par>
                                <p:cTn id="11" presetID="12" presetClass="entr" presetSubtype="4" fill="hold" nodeType="withEffect">
                                  <p:stCondLst>
                                    <p:cond delay="0"/>
                                  </p:stCondLst>
                                  <p:childTnLst>
                                    <p:set>
                                      <p:cBhvr>
                                        <p:cTn id="12" dur="1" fill="hold">
                                          <p:stCondLst>
                                            <p:cond delay="0"/>
                                          </p:stCondLst>
                                        </p:cTn>
                                        <p:tgtEl>
                                          <p:spTgt spid="37893"/>
                                        </p:tgtEl>
                                        <p:attrNameLst>
                                          <p:attrName>style.visibility</p:attrName>
                                        </p:attrNameLst>
                                      </p:cBhvr>
                                      <p:to>
                                        <p:strVal val="visible"/>
                                      </p:to>
                                    </p:set>
                                    <p:animEffect transition="in" filter="slide(fromBottom)">
                                      <p:cBhvr>
                                        <p:cTn id="13" dur="1000"/>
                                        <p:tgtEl>
                                          <p:spTgt spid="37893"/>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7899"/>
                                        </p:tgtEl>
                                        <p:attrNameLst>
                                          <p:attrName>style.visibility</p:attrName>
                                        </p:attrNameLst>
                                      </p:cBhvr>
                                      <p:to>
                                        <p:strVal val="visible"/>
                                      </p:to>
                                    </p:set>
                                    <p:animEffect transition="in" filter="slide(fromBottom)">
                                      <p:cBhvr>
                                        <p:cTn id="18" dur="1000"/>
                                        <p:tgtEl>
                                          <p:spTgt spid="37899"/>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37900"/>
                                        </p:tgtEl>
                                        <p:attrNameLst>
                                          <p:attrName>style.visibility</p:attrName>
                                        </p:attrNameLst>
                                      </p:cBhvr>
                                      <p:to>
                                        <p:strVal val="visible"/>
                                      </p:to>
                                    </p:set>
                                    <p:animEffect transition="in" filter="slide(fromBottom)">
                                      <p:cBhvr>
                                        <p:cTn id="23" dur="1000"/>
                                        <p:tgtEl>
                                          <p:spTgt spid="37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r>
              <a:rPr lang="en-US" smtClean="0">
                <a:latin typeface="Times New Roman" pitchFamily="18" charset="0"/>
              </a:rPr>
              <a:t>CỦNG CỐ</a:t>
            </a:r>
          </a:p>
        </p:txBody>
      </p:sp>
      <p:sp>
        <p:nvSpPr>
          <p:cNvPr id="44034" name="Rectangle 3"/>
          <p:cNvSpPr>
            <a:spLocks noGrp="1"/>
          </p:cNvSpPr>
          <p:nvPr>
            <p:ph type="body" idx="1"/>
          </p:nvPr>
        </p:nvSpPr>
        <p:spPr/>
        <p:txBody>
          <a:bodyPr/>
          <a:lstStyle/>
          <a:p>
            <a:pPr>
              <a:lnSpc>
                <a:spcPct val="90000"/>
              </a:lnSpc>
              <a:buFont typeface="Arial" charset="0"/>
              <a:buNone/>
            </a:pPr>
            <a:r>
              <a:rPr lang="en-US" b="1" smtClean="0">
                <a:latin typeface="Times New Roman" pitchFamily="18" charset="0"/>
              </a:rPr>
              <a:t>1.Nắm các khái niệm:</a:t>
            </a:r>
            <a:r>
              <a:rPr lang="en-US" smtClean="0">
                <a:latin typeface="Times New Roman" pitchFamily="18" charset="0"/>
              </a:rPr>
              <a:t> </a:t>
            </a:r>
          </a:p>
          <a:p>
            <a:pPr>
              <a:lnSpc>
                <a:spcPct val="90000"/>
              </a:lnSpc>
            </a:pPr>
            <a:r>
              <a:rPr lang="en-US" smtClean="0">
                <a:latin typeface="Times New Roman" pitchFamily="18" charset="0"/>
              </a:rPr>
              <a:t>Đường tròn định hướng.</a:t>
            </a:r>
          </a:p>
          <a:p>
            <a:pPr>
              <a:lnSpc>
                <a:spcPct val="90000"/>
              </a:lnSpc>
            </a:pPr>
            <a:r>
              <a:rPr lang="en-US" smtClean="0">
                <a:latin typeface="Times New Roman" pitchFamily="18" charset="0"/>
              </a:rPr>
              <a:t>Cung lượng giác.</a:t>
            </a:r>
          </a:p>
          <a:p>
            <a:pPr>
              <a:lnSpc>
                <a:spcPct val="90000"/>
              </a:lnSpc>
            </a:pPr>
            <a:r>
              <a:rPr lang="en-US" smtClean="0">
                <a:latin typeface="Times New Roman" pitchFamily="18" charset="0"/>
              </a:rPr>
              <a:t> Đường tròn lượng giác.</a:t>
            </a:r>
          </a:p>
          <a:p>
            <a:pPr>
              <a:lnSpc>
                <a:spcPct val="90000"/>
              </a:lnSpc>
            </a:pPr>
            <a:r>
              <a:rPr lang="en-US" smtClean="0">
                <a:latin typeface="Times New Roman" pitchFamily="18" charset="0"/>
              </a:rPr>
              <a:t> Đơn vị độ và rađian.</a:t>
            </a:r>
          </a:p>
          <a:p>
            <a:pPr>
              <a:lnSpc>
                <a:spcPct val="90000"/>
              </a:lnSpc>
            </a:pPr>
            <a:r>
              <a:rPr lang="en-US" smtClean="0">
                <a:latin typeface="Times New Roman" pitchFamily="18" charset="0"/>
              </a:rPr>
              <a:t> Xác định số đo cung lượng giác, góc lượng giác và biểu diễn trên đường tròn lượng giác.</a:t>
            </a:r>
          </a:p>
          <a:p>
            <a:pPr>
              <a:lnSpc>
                <a:spcPct val="90000"/>
              </a:lnSpc>
              <a:buFont typeface="Arial" charset="0"/>
              <a:buNone/>
            </a:pPr>
            <a:r>
              <a:rPr lang="en-US" b="1" smtClean="0">
                <a:latin typeface="Times New Roman" pitchFamily="18" charset="0"/>
              </a:rPr>
              <a:t>2. BTVN:</a:t>
            </a:r>
            <a:r>
              <a:rPr lang="en-US" smtClean="0">
                <a:latin typeface="Times New Roman" pitchFamily="18" charset="0"/>
              </a:rPr>
              <a:t> 1, 2, 3, 4, 5, 6</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90600"/>
            <a:ext cx="7048453" cy="1754326"/>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fontAlgn="auto">
              <a:spcBef>
                <a:spcPts val="0"/>
              </a:spcBef>
              <a:spcAft>
                <a:spcPts val="0"/>
              </a:spcAft>
              <a:defRPr/>
            </a:pPr>
            <a:r>
              <a:rPr lang="en-US" sz="5400" b="1" dirty="0">
                <a:ln>
                  <a:prstDash val="solid"/>
                </a:ln>
                <a:solidFill>
                  <a:srgbClr val="0070C0"/>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rPr>
              <a:t>BÀI HỌC ĐẾN ĐÂY LÀ KẾT THÚC</a:t>
            </a:r>
          </a:p>
        </p:txBody>
      </p:sp>
      <p:sp>
        <p:nvSpPr>
          <p:cNvPr id="4" name="Rectangle 3"/>
          <p:cNvSpPr/>
          <p:nvPr/>
        </p:nvSpPr>
        <p:spPr>
          <a:xfrm>
            <a:off x="762000" y="2971800"/>
            <a:ext cx="7543800" cy="3416320"/>
          </a:xfrm>
          <a:prstGeom prst="rect">
            <a:avLst/>
          </a:prstGeom>
          <a:noFill/>
        </p:spPr>
        <p:txBody>
          <a:bodyPr>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rgbClr val="FF0000"/>
                </a:solidFill>
                <a:effectLst>
                  <a:outerShdw blurRad="25000" dist="20000" dir="16020000" algn="tl">
                    <a:schemeClr val="accent1">
                      <a:satMod val="200000"/>
                      <a:shade val="1000"/>
                      <a:alpha val="60000"/>
                    </a:schemeClr>
                  </a:outerShdw>
                </a:effectLst>
                <a:latin typeface="Times New Roman" pitchFamily="18" charset="0"/>
                <a:cs typeface="Times New Roman" pitchFamily="18" charset="0"/>
              </a:rPr>
              <a:t>CÁM ƠN CÁC QUÝ THẦY CÔ VÀ CÁC EM ĐÃ CHÚ Ý LẮNG NGHE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p:cNvSpPr/>
          <p:nvPr/>
        </p:nvSpPr>
        <p:spPr>
          <a:xfrm>
            <a:off x="5715000" y="3276600"/>
            <a:ext cx="2209800" cy="21336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4" name="Straight Connector 3"/>
          <p:cNvCxnSpPr/>
          <p:nvPr/>
        </p:nvCxnSpPr>
        <p:spPr>
          <a:xfrm rot="5400000">
            <a:off x="5410200" y="4038600"/>
            <a:ext cx="5105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5410200" y="4343400"/>
            <a:ext cx="2971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Flowchart: Connector 8"/>
          <p:cNvSpPr/>
          <p:nvPr/>
        </p:nvSpPr>
        <p:spPr>
          <a:xfrm>
            <a:off x="7924800" y="4191000"/>
            <a:ext cx="762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lowchart: Connector 9"/>
          <p:cNvSpPr/>
          <p:nvPr/>
        </p:nvSpPr>
        <p:spPr>
          <a:xfrm>
            <a:off x="7924800" y="4191000"/>
            <a:ext cx="762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17"/>
          <p:cNvSpPr txBox="1">
            <a:spLocks noChangeArrowheads="1"/>
          </p:cNvSpPr>
          <p:nvPr/>
        </p:nvSpPr>
        <p:spPr bwMode="auto">
          <a:xfrm>
            <a:off x="304800" y="1371600"/>
            <a:ext cx="5638800" cy="13843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c) Khi t tăng dần thì điểm M tương ứng trên đường tròn chuyển động theo chiều nào?</a:t>
            </a:r>
          </a:p>
        </p:txBody>
      </p:sp>
      <p:sp>
        <p:nvSpPr>
          <p:cNvPr id="19" name="Rounded Rectangle 18"/>
          <p:cNvSpPr/>
          <p:nvPr/>
        </p:nvSpPr>
        <p:spPr>
          <a:xfrm>
            <a:off x="533400" y="2895600"/>
            <a:ext cx="41148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err="1">
                <a:solidFill>
                  <a:schemeClr val="bg1"/>
                </a:solidFill>
                <a:latin typeface="Times New Roman" pitchFamily="18" charset="0"/>
                <a:cs typeface="Times New Roman" pitchFamily="18" charset="0"/>
              </a:rPr>
              <a:t>Ngược</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chiều</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kim</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đồng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hồ</a:t>
            </a:r>
            <a:endParaRPr lang="en-US" sz="2800" dirty="0">
              <a:solidFill>
                <a:schemeClr val="bg1"/>
              </a:solidFill>
              <a:latin typeface="Times New Roman" pitchFamily="18" charset="0"/>
              <a:cs typeface="Times New Roman" pitchFamily="18" charset="0"/>
            </a:endParaRPr>
          </a:p>
        </p:txBody>
      </p:sp>
      <p:sp>
        <p:nvSpPr>
          <p:cNvPr id="24" name="TextBox 23"/>
          <p:cNvSpPr txBox="1">
            <a:spLocks noChangeArrowheads="1"/>
          </p:cNvSpPr>
          <p:nvPr/>
        </p:nvSpPr>
        <p:spPr bwMode="auto">
          <a:xfrm>
            <a:off x="457200" y="3810000"/>
            <a:ext cx="4114800" cy="18161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d) Khi t giảm dần thì điểm M tương ứng trên đường tròn chuyển động theo chiều nào?</a:t>
            </a:r>
          </a:p>
        </p:txBody>
      </p:sp>
      <p:sp>
        <p:nvSpPr>
          <p:cNvPr id="25" name="Rounded Rectangle 24"/>
          <p:cNvSpPr/>
          <p:nvPr/>
        </p:nvSpPr>
        <p:spPr>
          <a:xfrm>
            <a:off x="457200" y="5638800"/>
            <a:ext cx="41148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err="1">
                <a:solidFill>
                  <a:schemeClr val="bg1"/>
                </a:solidFill>
                <a:latin typeface="Times New Roman" pitchFamily="18" charset="0"/>
                <a:cs typeface="Times New Roman" pitchFamily="18" charset="0"/>
              </a:rPr>
              <a:t>Cùng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chiều</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kim</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đồng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hồ</a:t>
            </a:r>
            <a:endParaRPr lang="en-US" sz="2800" dirty="0">
              <a:solidFill>
                <a:schemeClr val="bg1"/>
              </a:solidFill>
              <a:latin typeface="Times New Roman" pitchFamily="18" charset="0"/>
              <a:cs typeface="Times New Roman" pitchFamily="18" charset="0"/>
            </a:endParaRPr>
          </a:p>
        </p:txBody>
      </p:sp>
      <p:sp>
        <p:nvSpPr>
          <p:cNvPr id="27" name="Cloud Callout 26"/>
          <p:cNvSpPr/>
          <p:nvPr/>
        </p:nvSpPr>
        <p:spPr>
          <a:xfrm>
            <a:off x="1447800" y="2286000"/>
            <a:ext cx="5791200" cy="3048000"/>
          </a:xfrm>
          <a:prstGeom prst="cloud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err="1">
                <a:solidFill>
                  <a:schemeClr val="bg1"/>
                </a:solidFill>
                <a:latin typeface="Times New Roman" pitchFamily="18" charset="0"/>
                <a:cs typeface="Times New Roman" pitchFamily="18" charset="0"/>
              </a:rPr>
              <a:t>Giả</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sử</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ta</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gọi</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chiều</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ngược</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kim</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đồng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hồ</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trên</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là</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chiều</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dương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thì</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đường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tròn</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này</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là</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đường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tròn</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định</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hướng</a:t>
            </a:r>
            <a:endParaRPr lang="en-US" sz="2800" dirty="0">
              <a:solidFill>
                <a:schemeClr val="bg1"/>
              </a:solidFill>
              <a:latin typeface="Times New Roman" pitchFamily="18" charset="0"/>
              <a:cs typeface="Times New Roman" pitchFamily="18" charset="0"/>
            </a:endParaRPr>
          </a:p>
        </p:txBody>
      </p:sp>
      <p:sp>
        <p:nvSpPr>
          <p:cNvPr id="28" name="Horizontal Scroll 27"/>
          <p:cNvSpPr/>
          <p:nvPr/>
        </p:nvSpPr>
        <p:spPr>
          <a:xfrm>
            <a:off x="1600200" y="4876800"/>
            <a:ext cx="5486400" cy="1524000"/>
          </a:xfrm>
          <a:prstGeom prst="horizontalScroll">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a:solidFill>
                  <a:schemeClr val="bg1"/>
                </a:solidFill>
                <a:latin typeface="Times New Roman" pitchFamily="18" charset="0"/>
                <a:cs typeface="Times New Roman" pitchFamily="18" charset="0"/>
              </a:rPr>
              <a:t>Vậy đường tròn định hướng là đường tròn như thế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amond(in)">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1000" fill="hold"/>
                                        <p:tgtEl>
                                          <p:spTgt spid="4"/>
                                        </p:tgtEl>
                                        <p:attrNameLst>
                                          <p:attrName>ppt_x</p:attrName>
                                        </p:attrNameLst>
                                      </p:cBhvr>
                                      <p:tavLst>
                                        <p:tav tm="0">
                                          <p:val>
                                            <p:strVal val="#ppt_x"/>
                                          </p:val>
                                        </p:tav>
                                        <p:tav tm="100000">
                                          <p:val>
                                            <p:strVal val="#ppt_x"/>
                                          </p:val>
                                        </p:tav>
                                      </p:tavLst>
                                    </p:anim>
                                    <p:anim calcmode="lin" valueType="num">
                                      <p:cBhvr additive="base">
                                        <p:cTn id="17" dur="1000" fill="hold"/>
                                        <p:tgtEl>
                                          <p:spTgt spid="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1000" fill="hold"/>
                                        <p:tgtEl>
                                          <p:spTgt spid="2"/>
                                        </p:tgtEl>
                                        <p:attrNameLst>
                                          <p:attrName>ppt_x</p:attrName>
                                        </p:attrNameLst>
                                      </p:cBhvr>
                                      <p:tavLst>
                                        <p:tav tm="0">
                                          <p:val>
                                            <p:strVal val="#ppt_x"/>
                                          </p:val>
                                        </p:tav>
                                        <p:tav tm="100000">
                                          <p:val>
                                            <p:strVal val="#ppt_x"/>
                                          </p:val>
                                        </p:tav>
                                      </p:tavLst>
                                    </p:anim>
                                    <p:anim calcmode="lin" valueType="num">
                                      <p:cBhvr additive="base">
                                        <p:cTn id="21" dur="1000" fill="hold"/>
                                        <p:tgtEl>
                                          <p:spTgt spid="2"/>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ppt_x"/>
                                          </p:val>
                                        </p:tav>
                                        <p:tav tm="100000">
                                          <p:val>
                                            <p:strVal val="#ppt_x"/>
                                          </p:val>
                                        </p:tav>
                                      </p:tavLst>
                                    </p:anim>
                                    <p:anim calcmode="lin" valueType="num">
                                      <p:cBhvr additive="base">
                                        <p:cTn id="25" dur="1000" fill="hold"/>
                                        <p:tgtEl>
                                          <p:spTgt spid="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1000" fill="hold"/>
                                        <p:tgtEl>
                                          <p:spTgt spid="10"/>
                                        </p:tgtEl>
                                        <p:attrNameLst>
                                          <p:attrName>ppt_x</p:attrName>
                                        </p:attrNameLst>
                                      </p:cBhvr>
                                      <p:tavLst>
                                        <p:tav tm="0">
                                          <p:val>
                                            <p:strVal val="#ppt_x"/>
                                          </p:val>
                                        </p:tav>
                                        <p:tav tm="100000">
                                          <p:val>
                                            <p:strVal val="#ppt_x"/>
                                          </p:val>
                                        </p:tav>
                                      </p:tavLst>
                                    </p:anim>
                                    <p:anim calcmode="lin" valueType="num">
                                      <p:cBhvr additive="base">
                                        <p:cTn id="29"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path" presetSubtype="0" accel="50000" decel="50000" fill="hold" grpId="1" nodeType="clickEffect">
                                  <p:stCondLst>
                                    <p:cond delay="0"/>
                                  </p:stCondLst>
                                  <p:childTnLst>
                                    <p:animMotion origin="layout" path="M -2.77778E-6 -0.00093 C 0.00486 0.08588 -0.04705 0.16204 -0.1158 0.16898 C -0.18455 0.17593 -0.24444 0.11088 -0.2493 0.02407 C -0.25416 -0.06273 -0.20225 -0.13843 -0.1335 -0.14537 C -0.06475 -0.15231 -0.00486 -0.08773 -2.77778E-6 -0.00093 Z " pathEditMode="relative" rAng="5141937" ptsTypes="fffff">
                                      <p:cBhvr>
                                        <p:cTn id="33" dur="5000" spd="-100000" fill="hold"/>
                                        <p:tgtEl>
                                          <p:spTgt spid="9"/>
                                        </p:tgtEl>
                                        <p:attrNameLst>
                                          <p:attrName>ppt_x</p:attrName>
                                          <p:attrName>ppt_y</p:attrName>
                                        </p:attrNameLst>
                                      </p:cBhvr>
                                      <p:rCtr x="-125" y="13"/>
                                    </p:animMotion>
                                  </p:childTnLst>
                                </p:cTn>
                              </p:par>
                              <p:par>
                                <p:cTn id="34" presetID="64" presetClass="path" presetSubtype="0" accel="50000" decel="50000" fill="hold" grpId="1" nodeType="withEffect">
                                  <p:stCondLst>
                                    <p:cond delay="0"/>
                                  </p:stCondLst>
                                  <p:childTnLst>
                                    <p:animMotion origin="layout" path="M 4.72222E-6 3.33333E-6 L 0.00503 -0.38473 " pathEditMode="relative" rAng="0" ptsTypes="AA">
                                      <p:cBhvr>
                                        <p:cTn id="35" dur="5000" fill="hold"/>
                                        <p:tgtEl>
                                          <p:spTgt spid="10"/>
                                        </p:tgtEl>
                                        <p:attrNameLst>
                                          <p:attrName>ppt_x</p:attrName>
                                          <p:attrName>ppt_y</p:attrName>
                                        </p:attrNameLst>
                                      </p:cBhvr>
                                      <p:rCtr x="2" y="-192"/>
                                    </p:animMotion>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circle(in)">
                                      <p:cBhvr>
                                        <p:cTn id="40" dur="10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diamond(in)">
                                      <p:cBhvr>
                                        <p:cTn id="45" dur="10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path" presetSubtype="0" accel="50000" decel="50000" fill="hold" grpId="2" nodeType="clickEffect">
                                  <p:stCondLst>
                                    <p:cond delay="0"/>
                                  </p:stCondLst>
                                  <p:childTnLst>
                                    <p:animMotion origin="layout" path="M 8.33333E-7 -0.00046 C 0.00278 0.08403 -0.05104 0.15602 -0.11997 0.15949 C -0.18889 0.16319 -0.24688 0.09722 -0.24931 0.0125 C -0.25191 -0.07153 -0.19792 -0.14352 -0.12899 -0.14676 C -0.06024 -0.15069 -0.00208 -0.08519 8.33333E-7 -0.00046 Z " pathEditMode="relative" rAng="5266191" ptsTypes="fffff">
                                      <p:cBhvr>
                                        <p:cTn id="49" dur="5000" fill="hold"/>
                                        <p:tgtEl>
                                          <p:spTgt spid="9"/>
                                        </p:tgtEl>
                                        <p:attrNameLst>
                                          <p:attrName>ppt_x</p:attrName>
                                          <p:attrName>ppt_y</p:attrName>
                                        </p:attrNameLst>
                                      </p:cBhvr>
                                      <p:rCtr x="-124" y="7"/>
                                    </p:animMotion>
                                  </p:childTnLst>
                                </p:cTn>
                              </p:par>
                              <p:par>
                                <p:cTn id="50" presetID="42" presetClass="path" presetSubtype="0" accel="50000" decel="50000" fill="hold" grpId="2" nodeType="withEffect">
                                  <p:stCondLst>
                                    <p:cond delay="0"/>
                                  </p:stCondLst>
                                  <p:childTnLst>
                                    <p:animMotion origin="layout" path="M -3.33333E-6 0.01065 L -0.00416 0.31666 " pathEditMode="relative" rAng="0" ptsTypes="AA">
                                      <p:cBhvr>
                                        <p:cTn id="51" dur="5000" fill="hold"/>
                                        <p:tgtEl>
                                          <p:spTgt spid="10"/>
                                        </p:tgtEl>
                                        <p:attrNameLst>
                                          <p:attrName>ppt_x</p:attrName>
                                          <p:attrName>ppt_y</p:attrName>
                                        </p:attrNameLst>
                                      </p:cBhvr>
                                      <p:rCtr x="-2" y="153"/>
                                    </p:animMotion>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circle(in)">
                                      <p:cBhvr>
                                        <p:cTn id="56" dur="10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1000" fill="hold"/>
                                        <p:tgtEl>
                                          <p:spTgt spid="27"/>
                                        </p:tgtEl>
                                        <p:attrNameLst>
                                          <p:attrName>ppt_x</p:attrName>
                                        </p:attrNameLst>
                                      </p:cBhvr>
                                      <p:tavLst>
                                        <p:tav tm="0">
                                          <p:val>
                                            <p:strVal val="#ppt_x"/>
                                          </p:val>
                                        </p:tav>
                                        <p:tav tm="100000">
                                          <p:val>
                                            <p:strVal val="#ppt_x"/>
                                          </p:val>
                                        </p:tav>
                                      </p:tavLst>
                                    </p:anim>
                                    <p:anim calcmode="lin" valueType="num">
                                      <p:cBhvr additive="base">
                                        <p:cTn id="62"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1000" fill="hold"/>
                                        <p:tgtEl>
                                          <p:spTgt spid="28"/>
                                        </p:tgtEl>
                                        <p:attrNameLst>
                                          <p:attrName>ppt_x</p:attrName>
                                        </p:attrNameLst>
                                      </p:cBhvr>
                                      <p:tavLst>
                                        <p:tav tm="0">
                                          <p:val>
                                            <p:strVal val="#ppt_x"/>
                                          </p:val>
                                        </p:tav>
                                        <p:tav tm="100000">
                                          <p:val>
                                            <p:strVal val="#ppt_x"/>
                                          </p:val>
                                        </p:tav>
                                      </p:tavLst>
                                    </p:anim>
                                    <p:anim calcmode="lin" valueType="num">
                                      <p:cBhvr additive="base">
                                        <p:cTn id="68"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9" grpId="1" animBg="1"/>
      <p:bldP spid="9" grpId="2" animBg="1"/>
      <p:bldP spid="10" grpId="0" animBg="1"/>
      <p:bldP spid="10" grpId="1" animBg="1"/>
      <p:bldP spid="10" grpId="2" animBg="1"/>
      <p:bldP spid="18" grpId="0"/>
      <p:bldP spid="19" grpId="0" animBg="1"/>
      <p:bldP spid="24" grpId="0"/>
      <p:bldP spid="25" grpId="0" animBg="1"/>
      <p:bldP spid="27"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0" y="0"/>
            <a:ext cx="9372600" cy="646113"/>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I. KHÁI NIỆM CUNG VÀ GÓC LƯỢNG GIÁC</a:t>
            </a:r>
          </a:p>
        </p:txBody>
      </p:sp>
      <p:sp>
        <p:nvSpPr>
          <p:cNvPr id="17410" name="TextBox 2"/>
          <p:cNvSpPr txBox="1">
            <a:spLocks noChangeArrowheads="1"/>
          </p:cNvSpPr>
          <p:nvPr/>
        </p:nvSpPr>
        <p:spPr bwMode="auto">
          <a:xfrm>
            <a:off x="228600" y="635000"/>
            <a:ext cx="84582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Đường tròn định hướng và cung lượng giác:</a:t>
            </a:r>
          </a:p>
        </p:txBody>
      </p:sp>
      <p:cxnSp>
        <p:nvCxnSpPr>
          <p:cNvPr id="7" name="Straight Connector 6"/>
          <p:cNvCxnSpPr/>
          <p:nvPr/>
        </p:nvCxnSpPr>
        <p:spPr>
          <a:xfrm rot="5400000">
            <a:off x="76994" y="2590006"/>
            <a:ext cx="2133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1371600" y="1295400"/>
            <a:ext cx="7239000" cy="13843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Đường tròn định hướng </a:t>
            </a:r>
            <a:r>
              <a:rPr lang="en-US" sz="2800">
                <a:latin typeface="Times New Roman" pitchFamily="18" charset="0"/>
                <a:cs typeface="Times New Roman" pitchFamily="18" charset="0"/>
              </a:rPr>
              <a:t>là một đường tròn trên đó ta đã chọn một chiều chuyển động gọi là chiều dương, chiều ngược lại là chiều âm</a:t>
            </a:r>
          </a:p>
        </p:txBody>
      </p:sp>
      <p:sp>
        <p:nvSpPr>
          <p:cNvPr id="9" name="TextBox 8"/>
          <p:cNvSpPr txBox="1">
            <a:spLocks noChangeArrowheads="1"/>
          </p:cNvSpPr>
          <p:nvPr/>
        </p:nvSpPr>
        <p:spPr bwMode="auto">
          <a:xfrm>
            <a:off x="1371600" y="2551113"/>
            <a:ext cx="6096000" cy="13843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    Ta quy ước chọn chiều </a:t>
            </a:r>
            <a:r>
              <a:rPr lang="en-US" sz="2800" b="1">
                <a:latin typeface="Times New Roman" pitchFamily="18" charset="0"/>
                <a:cs typeface="Times New Roman" pitchFamily="18" charset="0"/>
              </a:rPr>
              <a:t>ngược </a:t>
            </a:r>
            <a:r>
              <a:rPr lang="en-US" sz="2800">
                <a:latin typeface="Times New Roman" pitchFamily="18" charset="0"/>
                <a:cs typeface="Times New Roman" pitchFamily="18" charset="0"/>
              </a:rPr>
              <a:t>với chiều quay của kim đồng hồ làm chiều </a:t>
            </a:r>
            <a:r>
              <a:rPr lang="en-US" sz="2800" b="1">
                <a:latin typeface="Times New Roman" pitchFamily="18" charset="0"/>
                <a:cs typeface="Times New Roman" pitchFamily="18" charset="0"/>
              </a:rPr>
              <a:t>dương</a:t>
            </a:r>
          </a:p>
        </p:txBody>
      </p:sp>
      <p:cxnSp>
        <p:nvCxnSpPr>
          <p:cNvPr id="11" name="Straight Connector 10"/>
          <p:cNvCxnSpPr/>
          <p:nvPr/>
        </p:nvCxnSpPr>
        <p:spPr>
          <a:xfrm rot="5400000">
            <a:off x="794" y="2590006"/>
            <a:ext cx="2133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srcRect/>
          <a:stretch>
            <a:fillRect/>
          </a:stretch>
        </p:blipFill>
        <p:spPr bwMode="auto">
          <a:xfrm>
            <a:off x="3505200" y="3886200"/>
            <a:ext cx="2819400" cy="2316163"/>
          </a:xfrm>
          <a:prstGeom prst="rect">
            <a:avLst/>
          </a:prstGeom>
          <a:noFill/>
          <a:ln w="9525">
            <a:noFill/>
            <a:miter lim="800000"/>
            <a:headEnd/>
            <a:tailEnd/>
          </a:ln>
        </p:spPr>
      </p:pic>
      <p:sp>
        <p:nvSpPr>
          <p:cNvPr id="10" name="Rectangle 9"/>
          <p:cNvSpPr/>
          <p:nvPr/>
        </p:nvSpPr>
        <p:spPr>
          <a:xfrm>
            <a:off x="685800" y="1219200"/>
            <a:ext cx="7772400" cy="2667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in)">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wedge">
                                      <p:cBhvr>
                                        <p:cTn id="27" dur="10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lide(fromBottom)">
                                      <p:cBhvr>
                                        <p:cTn id="3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2"/>
          <p:cNvSpPr txBox="1">
            <a:spLocks noChangeArrowheads="1"/>
          </p:cNvSpPr>
          <p:nvPr/>
        </p:nvSpPr>
        <p:spPr bwMode="auto">
          <a:xfrm>
            <a:off x="0" y="0"/>
            <a:ext cx="9372600" cy="646113"/>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I. KHÁI NIỆM CUNG VÀ GÓC LƯỢNG GIÁC</a:t>
            </a:r>
          </a:p>
        </p:txBody>
      </p:sp>
      <p:sp>
        <p:nvSpPr>
          <p:cNvPr id="18434" name="TextBox 3"/>
          <p:cNvSpPr txBox="1">
            <a:spLocks noChangeArrowheads="1"/>
          </p:cNvSpPr>
          <p:nvPr/>
        </p:nvSpPr>
        <p:spPr bwMode="auto">
          <a:xfrm>
            <a:off x="228600" y="635000"/>
            <a:ext cx="84582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Đường tròn định hướng và cung lượng giác:</a:t>
            </a:r>
          </a:p>
        </p:txBody>
      </p:sp>
      <p:sp>
        <p:nvSpPr>
          <p:cNvPr id="5" name="Rectangle 4"/>
          <p:cNvSpPr/>
          <p:nvPr/>
        </p:nvSpPr>
        <p:spPr>
          <a:xfrm>
            <a:off x="381000" y="1447800"/>
            <a:ext cx="1028654"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
            </a:r>
          </a:p>
        </p:txBody>
      </p:sp>
      <p:sp>
        <p:nvSpPr>
          <p:cNvPr id="6" name="TextBox 5"/>
          <p:cNvSpPr txBox="1">
            <a:spLocks noChangeArrowheads="1"/>
          </p:cNvSpPr>
          <p:nvPr/>
        </p:nvSpPr>
        <p:spPr bwMode="auto">
          <a:xfrm>
            <a:off x="1371600" y="1219200"/>
            <a:ext cx="6553200" cy="180022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Trên đường tròn định hướng cho hai điểm A, B. Một điểm M di động từ A tới B trên đường tròn. Quan sát những đường có thể di động của M.</a:t>
            </a:r>
          </a:p>
        </p:txBody>
      </p:sp>
      <p:sp>
        <p:nvSpPr>
          <p:cNvPr id="7" name="Flowchart: Connector 6"/>
          <p:cNvSpPr/>
          <p:nvPr/>
        </p:nvSpPr>
        <p:spPr>
          <a:xfrm>
            <a:off x="5638800" y="3200400"/>
            <a:ext cx="1981200" cy="198120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lowchart: Connector 7"/>
          <p:cNvSpPr/>
          <p:nvPr/>
        </p:nvSpPr>
        <p:spPr>
          <a:xfrm>
            <a:off x="6553200" y="4114800"/>
            <a:ext cx="152400" cy="1524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Flowchart: Connector 8"/>
          <p:cNvSpPr/>
          <p:nvPr/>
        </p:nvSpPr>
        <p:spPr>
          <a:xfrm>
            <a:off x="7543800" y="4114800"/>
            <a:ext cx="152400" cy="1524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lowchart: Connector 9"/>
          <p:cNvSpPr/>
          <p:nvPr/>
        </p:nvSpPr>
        <p:spPr>
          <a:xfrm>
            <a:off x="6553200" y="3124200"/>
            <a:ext cx="152400" cy="1524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Flowchart: Connector 10"/>
          <p:cNvSpPr/>
          <p:nvPr/>
        </p:nvSpPr>
        <p:spPr>
          <a:xfrm>
            <a:off x="7543800" y="4114800"/>
            <a:ext cx="152400" cy="1524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26" name="Picture 2"/>
          <p:cNvPicPr>
            <a:picLocks noChangeAspect="1" noChangeArrowheads="1"/>
          </p:cNvPicPr>
          <p:nvPr/>
        </p:nvPicPr>
        <p:blipFill>
          <a:blip r:embed="rId2"/>
          <a:srcRect/>
          <a:stretch>
            <a:fillRect/>
          </a:stretch>
        </p:blipFill>
        <p:spPr bwMode="auto">
          <a:xfrm>
            <a:off x="609600" y="2962275"/>
            <a:ext cx="1781175" cy="1838325"/>
          </a:xfrm>
          <a:prstGeom prst="rect">
            <a:avLst/>
          </a:prstGeom>
          <a:noFill/>
          <a:ln w="9525">
            <a:noFill/>
            <a:miter lim="800000"/>
            <a:headEnd/>
            <a:tailEnd/>
          </a:ln>
        </p:spPr>
      </p:pic>
      <p:pic>
        <p:nvPicPr>
          <p:cNvPr id="2" name="Picture 2"/>
          <p:cNvPicPr>
            <a:picLocks noChangeAspect="1" noChangeArrowheads="1"/>
          </p:cNvPicPr>
          <p:nvPr/>
        </p:nvPicPr>
        <p:blipFill>
          <a:blip r:embed="rId3"/>
          <a:srcRect/>
          <a:stretch>
            <a:fillRect/>
          </a:stretch>
        </p:blipFill>
        <p:spPr bwMode="auto">
          <a:xfrm>
            <a:off x="685800" y="4829175"/>
            <a:ext cx="1657350" cy="1800225"/>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3200400" y="2971800"/>
            <a:ext cx="1857375" cy="1924050"/>
          </a:xfrm>
          <a:prstGeom prst="rect">
            <a:avLst/>
          </a:prstGeom>
          <a:noFill/>
          <a:ln w="9525">
            <a:noFill/>
            <a:miter lim="800000"/>
            <a:headEnd/>
            <a:tailEnd/>
          </a:ln>
        </p:spPr>
      </p:pic>
      <p:sp>
        <p:nvSpPr>
          <p:cNvPr id="14" name="Left-Right-Up Arrow 13"/>
          <p:cNvSpPr/>
          <p:nvPr/>
        </p:nvSpPr>
        <p:spPr>
          <a:xfrm rot="18159759">
            <a:off x="2069307" y="4269581"/>
            <a:ext cx="1371600" cy="1503363"/>
          </a:xfrm>
          <a:prstGeom prst="leftRightUpArrow">
            <a:avLst>
              <a:gd name="adj1" fmla="val 25000"/>
              <a:gd name="adj2" fmla="val 25000"/>
              <a:gd name="adj3" fmla="val 1132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Callout 15"/>
          <p:cNvSpPr/>
          <p:nvPr/>
        </p:nvSpPr>
        <p:spPr>
          <a:xfrm>
            <a:off x="4114800" y="4114800"/>
            <a:ext cx="4800600" cy="2362200"/>
          </a:xfrm>
          <a:prstGeom prst="wedgeEllipseCallout">
            <a:avLst>
              <a:gd name="adj1" fmla="val -69212"/>
              <a:gd name="adj2" fmla="val 339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err="1">
                <a:solidFill>
                  <a:schemeClr val="bg1"/>
                </a:solidFill>
                <a:latin typeface="Times New Roman" pitchFamily="18" charset="0"/>
                <a:cs typeface="Times New Roman" pitchFamily="18" charset="0"/>
              </a:rPr>
              <a:t>Đây</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là</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hình</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ảnh</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của</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các</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cung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lượng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giác</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khác</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nhau</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có</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cùng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điểm</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đầu</a:t>
            </a:r>
            <a:r>
              <a:rPr lang="en-US" sz="2800" dirty="0">
                <a:solidFill>
                  <a:schemeClr val="bg1"/>
                </a:solidFill>
                <a:latin typeface="Times New Roman" pitchFamily="18" charset="0"/>
                <a:cs typeface="Times New Roman" pitchFamily="18" charset="0"/>
              </a:rPr>
              <a:t> A, </a:t>
            </a:r>
            <a:r>
              <a:rPr lang="en-US" sz="2800" dirty="0" err="1">
                <a:solidFill>
                  <a:schemeClr val="bg1"/>
                </a:solidFill>
                <a:latin typeface="Times New Roman" pitchFamily="18" charset="0"/>
                <a:cs typeface="Times New Roman" pitchFamily="18" charset="0"/>
              </a:rPr>
              <a:t>điểm</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cuối</a:t>
            </a:r>
            <a:r>
              <a:rPr lang="en-US" sz="2800" dirty="0">
                <a:solidFill>
                  <a:schemeClr val="bg1"/>
                </a:solidFill>
                <a:latin typeface="Times New Roman" pitchFamily="18" charset="0"/>
                <a:cs typeface="Times New Roman" pitchFamily="18" charset="0"/>
              </a:rPr>
              <a:t> B</a:t>
            </a:r>
          </a:p>
        </p:txBody>
      </p:sp>
      <p:sp>
        <p:nvSpPr>
          <p:cNvPr id="17" name="Horizontal Scroll 16"/>
          <p:cNvSpPr/>
          <p:nvPr/>
        </p:nvSpPr>
        <p:spPr>
          <a:xfrm>
            <a:off x="4191000" y="5029200"/>
            <a:ext cx="4343400" cy="1447800"/>
          </a:xfrm>
          <a:prstGeom prst="horizontalScroll">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err="1">
                <a:solidFill>
                  <a:schemeClr val="bg1"/>
                </a:solidFill>
                <a:latin typeface="Times New Roman" pitchFamily="18" charset="0"/>
                <a:cs typeface="Times New Roman" pitchFamily="18" charset="0"/>
              </a:rPr>
              <a:t>Vậy</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cung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lượng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giác</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là</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gì</a:t>
            </a:r>
            <a:r>
              <a:rPr lang="en-US" sz="2800" dirty="0">
                <a:solidFill>
                  <a:schemeClr val="bg1"/>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1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1000" fill="hold"/>
                                        <p:tgtEl>
                                          <p:spTgt spid="10"/>
                                        </p:tgtEl>
                                        <p:attrNameLst>
                                          <p:attrName>ppt_x</p:attrName>
                                        </p:attrNameLst>
                                      </p:cBhvr>
                                      <p:tavLst>
                                        <p:tav tm="0">
                                          <p:val>
                                            <p:strVal val="#ppt_x"/>
                                          </p:val>
                                        </p:tav>
                                        <p:tav tm="100000">
                                          <p:val>
                                            <p:strVal val="#ppt_x"/>
                                          </p:val>
                                        </p:tav>
                                      </p:tavLst>
                                    </p:anim>
                                    <p:anim calcmode="lin" valueType="num">
                                      <p:cBhvr additive="base">
                                        <p:cTn id="19" dur="100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1000" fill="hold"/>
                                        <p:tgtEl>
                                          <p:spTgt spid="8"/>
                                        </p:tgtEl>
                                        <p:attrNameLst>
                                          <p:attrName>ppt_x</p:attrName>
                                        </p:attrNameLst>
                                      </p:cBhvr>
                                      <p:tavLst>
                                        <p:tav tm="0">
                                          <p:val>
                                            <p:strVal val="#ppt_x"/>
                                          </p:val>
                                        </p:tav>
                                        <p:tav tm="100000">
                                          <p:val>
                                            <p:strVal val="#ppt_x"/>
                                          </p:val>
                                        </p:tav>
                                      </p:tavLst>
                                    </p:anim>
                                    <p:anim calcmode="lin" valueType="num">
                                      <p:cBhvr additive="base">
                                        <p:cTn id="23" dur="1000" fill="hold"/>
                                        <p:tgtEl>
                                          <p:spTgt spid="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1000" fill="hold"/>
                                        <p:tgtEl>
                                          <p:spTgt spid="9"/>
                                        </p:tgtEl>
                                        <p:attrNameLst>
                                          <p:attrName>ppt_x</p:attrName>
                                        </p:attrNameLst>
                                      </p:cBhvr>
                                      <p:tavLst>
                                        <p:tav tm="0">
                                          <p:val>
                                            <p:strVal val="#ppt_x"/>
                                          </p:val>
                                        </p:tav>
                                        <p:tav tm="100000">
                                          <p:val>
                                            <p:strVal val="#ppt_x"/>
                                          </p:val>
                                        </p:tav>
                                      </p:tavLst>
                                    </p:anim>
                                    <p:anim calcmode="lin" valueType="num">
                                      <p:cBhvr additive="base">
                                        <p:cTn id="27" dur="1000" fill="hold"/>
                                        <p:tgtEl>
                                          <p:spTgt spid="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1000" fill="hold"/>
                                        <p:tgtEl>
                                          <p:spTgt spid="11"/>
                                        </p:tgtEl>
                                        <p:attrNameLst>
                                          <p:attrName>ppt_x</p:attrName>
                                        </p:attrNameLst>
                                      </p:cBhvr>
                                      <p:tavLst>
                                        <p:tav tm="0">
                                          <p:val>
                                            <p:strVal val="#ppt_x"/>
                                          </p:val>
                                        </p:tav>
                                        <p:tav tm="100000">
                                          <p:val>
                                            <p:strVal val="#ppt_x"/>
                                          </p:val>
                                        </p:tav>
                                      </p:tavLst>
                                    </p:anim>
                                    <p:anim calcmode="lin" valueType="num">
                                      <p:cBhvr additive="base">
                                        <p:cTn id="31" dur="1000" fill="hold"/>
                                        <p:tgtEl>
                                          <p:spTgt spid="11"/>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1000" fill="hold"/>
                                        <p:tgtEl>
                                          <p:spTgt spid="7"/>
                                        </p:tgtEl>
                                        <p:attrNameLst>
                                          <p:attrName>ppt_x</p:attrName>
                                        </p:attrNameLst>
                                      </p:cBhvr>
                                      <p:tavLst>
                                        <p:tav tm="0">
                                          <p:val>
                                            <p:strVal val="#ppt_x"/>
                                          </p:val>
                                        </p:tav>
                                        <p:tav tm="100000">
                                          <p:val>
                                            <p:strVal val="#ppt_x"/>
                                          </p:val>
                                        </p:tav>
                                      </p:tavLst>
                                    </p:anim>
                                    <p:anim calcmode="lin" valueType="num">
                                      <p:cBhvr additive="base">
                                        <p:cTn id="35"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3" presetClass="path" presetSubtype="0" accel="50000" decel="50000" fill="hold" grpId="1" nodeType="clickEffect">
                                  <p:stCondLst>
                                    <p:cond delay="0"/>
                                  </p:stCondLst>
                                  <p:childTnLst>
                                    <p:animMotion origin="layout" path="M -0.00017 -0.00047 L 0.00625 -0.05463 C 0.00972 -0.08449 -0.01892 -0.1294 -0.04965 -0.13241 L -0.11996 -0.1456 " pathEditMode="relative" rAng="-91269631" ptsTypes="FfFF">
                                      <p:cBhvr>
                                        <p:cTn id="39" dur="2000" fill="hold"/>
                                        <p:tgtEl>
                                          <p:spTgt spid="11"/>
                                        </p:tgtEl>
                                        <p:attrNameLst>
                                          <p:attrName>ppt_x</p:attrName>
                                          <p:attrName>ppt_y</p:attrName>
                                        </p:attrNameLst>
                                      </p:cBhvr>
                                      <p:rCtr x="-60" y="-75"/>
                                    </p:animMotion>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nodeType="clickEffect">
                                  <p:stCondLst>
                                    <p:cond delay="0"/>
                                  </p:stCondLst>
                                  <p:childTnLst>
                                    <p:set>
                                      <p:cBhvr>
                                        <p:cTn id="43" dur="1" fill="hold">
                                          <p:stCondLst>
                                            <p:cond delay="0"/>
                                          </p:stCondLst>
                                        </p:cTn>
                                        <p:tgtEl>
                                          <p:spTgt spid="1026"/>
                                        </p:tgtEl>
                                        <p:attrNameLst>
                                          <p:attrName>style.visibility</p:attrName>
                                        </p:attrNameLst>
                                      </p:cBhvr>
                                      <p:to>
                                        <p:strVal val="visible"/>
                                      </p:to>
                                    </p:set>
                                    <p:animEffect transition="in" filter="slide(fromBottom)">
                                      <p:cBhvr>
                                        <p:cTn id="44" dur="1000"/>
                                        <p:tgtEl>
                                          <p:spTgt spid="1026"/>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path" presetSubtype="0" accel="50000" decel="50000" fill="hold" grpId="2" nodeType="clickEffect">
                                  <p:stCondLst>
                                    <p:cond delay="0"/>
                                  </p:stCondLst>
                                  <p:childTnLst>
                                    <p:animMotion origin="layout" path="M 1.66667E-6 1.85185E-6 C 0.00434 0.07731 -0.04149 0.1456 -0.10261 0.15185 C -0.16354 0.1581 -0.21702 0.1 -0.22153 0.02222 C -0.22604 -0.05486 -0.17986 -0.12338 -0.11893 -0.12963 C -0.05781 -0.13565 -0.00452 -0.07778 1.66667E-6 1.85185E-6 Z " pathEditMode="relative" rAng="5136505" ptsTypes="fffff">
                                      <p:cBhvr>
                                        <p:cTn id="48" dur="2000" spd="-100000" fill="hold"/>
                                        <p:tgtEl>
                                          <p:spTgt spid="11"/>
                                        </p:tgtEl>
                                        <p:attrNameLst>
                                          <p:attrName>ppt_x</p:attrName>
                                          <p:attrName>ppt_y</p:attrName>
                                        </p:attrNameLst>
                                      </p:cBhvr>
                                      <p:rCtr x="-111" y="11"/>
                                    </p:animMotion>
                                  </p:childTnLst>
                                </p:cTn>
                              </p:par>
                            </p:childTnLst>
                          </p:cTn>
                        </p:par>
                        <p:par>
                          <p:cTn id="49" fill="hold">
                            <p:stCondLst>
                              <p:cond delay="2000"/>
                            </p:stCondLst>
                            <p:childTnLst>
                              <p:par>
                                <p:cTn id="50" presetID="43" presetClass="path" presetSubtype="0" accel="50000" decel="50000" fill="hold" grpId="3" nodeType="afterEffect">
                                  <p:stCondLst>
                                    <p:cond delay="0"/>
                                  </p:stCondLst>
                                  <p:childTnLst>
                                    <p:animMotion origin="layout" path="M -0.00017 -0.00046 L 0.0099 -0.05417 C 0.01459 -0.07893 -0.01684 -0.12106 -0.04757 -0.13148 L -0.1151 -0.15486 " pathEditMode="relative" rAng="-4556668" ptsTypes="FfFF">
                                      <p:cBhvr>
                                        <p:cTn id="51" dur="2000" fill="hold"/>
                                        <p:tgtEl>
                                          <p:spTgt spid="11"/>
                                        </p:tgtEl>
                                        <p:attrNameLst>
                                          <p:attrName>ppt_x</p:attrName>
                                          <p:attrName>ppt_y</p:attrName>
                                        </p:attrNameLst>
                                      </p:cBhvr>
                                      <p:rCtr x="-57" y="-77"/>
                                    </p:animMotion>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nodeType="click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slide(fromBottom)">
                                      <p:cBhvr>
                                        <p:cTn id="56" dur="500"/>
                                        <p:tgtEl>
                                          <p:spTgt spid="2"/>
                                        </p:tgtEl>
                                      </p:cBhvr>
                                    </p:animEffect>
                                  </p:childTnLst>
                                </p:cTn>
                              </p:par>
                            </p:childTnLst>
                          </p:cTn>
                        </p:par>
                      </p:childTnLst>
                    </p:cTn>
                  </p:par>
                  <p:par>
                    <p:cTn id="57" fill="hold">
                      <p:stCondLst>
                        <p:cond delay="indefinite"/>
                      </p:stCondLst>
                      <p:childTnLst>
                        <p:par>
                          <p:cTn id="58" fill="hold">
                            <p:stCondLst>
                              <p:cond delay="0"/>
                            </p:stCondLst>
                            <p:childTnLst>
                              <p:par>
                                <p:cTn id="59" presetID="30" presetClass="emph" presetSubtype="0" fill="hold" grpId="4" nodeType="clickEffect">
                                  <p:stCondLst>
                                    <p:cond delay="0"/>
                                  </p:stCondLst>
                                  <p:childTnLst>
                                    <p:animClr clrSpc="hsl" dir="cw">
                                      <p:cBhvr override="childStyle">
                                        <p:cTn id="60" dur="500" fill="hold"/>
                                        <p:tgtEl>
                                          <p:spTgt spid="11"/>
                                        </p:tgtEl>
                                        <p:attrNameLst>
                                          <p:attrName>style.color</p:attrName>
                                        </p:attrNameLst>
                                      </p:cBhvr>
                                      <p:by>
                                        <p:hsl h="0" s="12549" l="25098"/>
                                      </p:by>
                                    </p:animClr>
                                    <p:animClr clrSpc="hsl" dir="cw">
                                      <p:cBhvr>
                                        <p:cTn id="61" dur="500" fill="hold"/>
                                        <p:tgtEl>
                                          <p:spTgt spid="11"/>
                                        </p:tgtEl>
                                        <p:attrNameLst>
                                          <p:attrName>fillcolor</p:attrName>
                                        </p:attrNameLst>
                                      </p:cBhvr>
                                      <p:by>
                                        <p:hsl h="0" s="12549" l="25098"/>
                                      </p:by>
                                    </p:animClr>
                                    <p:animClr clrSpc="hsl" dir="cw">
                                      <p:cBhvr>
                                        <p:cTn id="62" dur="500" fill="hold"/>
                                        <p:tgtEl>
                                          <p:spTgt spid="11"/>
                                        </p:tgtEl>
                                        <p:attrNameLst>
                                          <p:attrName>stroke.color</p:attrName>
                                        </p:attrNameLst>
                                      </p:cBhvr>
                                      <p:by>
                                        <p:hsl h="0" s="12549" l="25098"/>
                                      </p:by>
                                    </p:animClr>
                                    <p:set>
                                      <p:cBhvr>
                                        <p:cTn id="63" dur="500" fill="hold"/>
                                        <p:tgtEl>
                                          <p:spTgt spid="11"/>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1027"/>
                                        </p:tgtEl>
                                        <p:attrNameLst>
                                          <p:attrName>style.visibility</p:attrName>
                                        </p:attrNameLst>
                                      </p:cBhvr>
                                      <p:to>
                                        <p:strVal val="visible"/>
                                      </p:to>
                                    </p:set>
                                    <p:anim calcmode="lin" valueType="num">
                                      <p:cBhvr additive="base">
                                        <p:cTn id="68" dur="500" fill="hold"/>
                                        <p:tgtEl>
                                          <p:spTgt spid="1027"/>
                                        </p:tgtEl>
                                        <p:attrNameLst>
                                          <p:attrName>ppt_x</p:attrName>
                                        </p:attrNameLst>
                                      </p:cBhvr>
                                      <p:tavLst>
                                        <p:tav tm="0">
                                          <p:val>
                                            <p:strVal val="#ppt_x"/>
                                          </p:val>
                                        </p:tav>
                                        <p:tav tm="100000">
                                          <p:val>
                                            <p:strVal val="#ppt_x"/>
                                          </p:val>
                                        </p:tav>
                                      </p:tavLst>
                                    </p:anim>
                                    <p:anim calcmode="lin" valueType="num">
                                      <p:cBhvr additive="base">
                                        <p:cTn id="69"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circle(in)">
                                      <p:cBhvr>
                                        <p:cTn id="74" dur="1000"/>
                                        <p:tgtEl>
                                          <p:spTgt spid="14"/>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slide(fromBottom)">
                                      <p:cBhvr>
                                        <p:cTn id="79" dur="1000"/>
                                        <p:tgtEl>
                                          <p:spTgt spid="16"/>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additive="base">
                                        <p:cTn id="84" dur="1000" fill="hold"/>
                                        <p:tgtEl>
                                          <p:spTgt spid="17"/>
                                        </p:tgtEl>
                                        <p:attrNameLst>
                                          <p:attrName>ppt_x</p:attrName>
                                        </p:attrNameLst>
                                      </p:cBhvr>
                                      <p:tavLst>
                                        <p:tav tm="0">
                                          <p:val>
                                            <p:strVal val="#ppt_x"/>
                                          </p:val>
                                        </p:tav>
                                        <p:tav tm="100000">
                                          <p:val>
                                            <p:strVal val="#ppt_x"/>
                                          </p:val>
                                        </p:tav>
                                      </p:tavLst>
                                    </p:anim>
                                    <p:anim calcmode="lin" valueType="num">
                                      <p:cBhvr additive="base">
                                        <p:cTn id="85"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1" grpId="1" animBg="1"/>
      <p:bldP spid="11" grpId="2" animBg="1"/>
      <p:bldP spid="11" grpId="3" animBg="1"/>
      <p:bldP spid="11" grpId="4"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TextBox 1"/>
          <p:cNvSpPr txBox="1">
            <a:spLocks noChangeArrowheads="1"/>
          </p:cNvSpPr>
          <p:nvPr/>
        </p:nvSpPr>
        <p:spPr bwMode="auto">
          <a:xfrm>
            <a:off x="0" y="0"/>
            <a:ext cx="9372600" cy="646113"/>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I. KHÁI NIỆM CUNG VÀ GÓC LƯỢNG GIÁC</a:t>
            </a:r>
          </a:p>
        </p:txBody>
      </p:sp>
      <p:sp>
        <p:nvSpPr>
          <p:cNvPr id="1031" name="TextBox 2"/>
          <p:cNvSpPr txBox="1">
            <a:spLocks noChangeArrowheads="1"/>
          </p:cNvSpPr>
          <p:nvPr/>
        </p:nvSpPr>
        <p:spPr bwMode="auto">
          <a:xfrm>
            <a:off x="228600" y="635000"/>
            <a:ext cx="84582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Đường tròn định hướng và cung lượng giác:</a:t>
            </a:r>
          </a:p>
        </p:txBody>
      </p:sp>
      <p:sp>
        <p:nvSpPr>
          <p:cNvPr id="4" name="TextBox 3"/>
          <p:cNvSpPr txBox="1">
            <a:spLocks noChangeArrowheads="1"/>
          </p:cNvSpPr>
          <p:nvPr/>
        </p:nvSpPr>
        <p:spPr bwMode="auto">
          <a:xfrm>
            <a:off x="762000" y="1143000"/>
            <a:ext cx="7620000" cy="1816100"/>
          </a:xfrm>
          <a:prstGeom prst="rect">
            <a:avLst/>
          </a:prstGeom>
          <a:noFill/>
          <a:ln w="9525">
            <a:noFill/>
            <a:miter lim="800000"/>
            <a:headEnd/>
            <a:tailEnd/>
          </a:ln>
        </p:spPr>
        <p:txBody>
          <a:bodyPr>
            <a:spAutoFit/>
          </a:bodyPr>
          <a:lstStyle/>
          <a:p>
            <a:pPr>
              <a:buFont typeface="Wingdings" pitchFamily="2" charset="2"/>
              <a:buChar char="Ø"/>
            </a:pPr>
            <a:r>
              <a:rPr lang="en-US" sz="2800">
                <a:latin typeface="Times New Roman" pitchFamily="18" charset="0"/>
                <a:cs typeface="Times New Roman" pitchFamily="18" charset="0"/>
              </a:rPr>
              <a:t>Trên đường tròn định hướng cho hai điểm A, B. Một điểm M di động trên đường tròn luôn theo một chiều (âm hoặc dương) từ A tới B tạo nên một </a:t>
            </a:r>
            <a:r>
              <a:rPr lang="en-US" sz="2800" b="1">
                <a:latin typeface="Times New Roman" pitchFamily="18" charset="0"/>
                <a:cs typeface="Times New Roman" pitchFamily="18" charset="0"/>
              </a:rPr>
              <a:t>cung</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lượng giác </a:t>
            </a:r>
            <a:r>
              <a:rPr lang="en-US" sz="2800">
                <a:latin typeface="Times New Roman" pitchFamily="18" charset="0"/>
                <a:cs typeface="Times New Roman" pitchFamily="18" charset="0"/>
              </a:rPr>
              <a:t>có điểm đầu A và điểm cuối B </a:t>
            </a:r>
          </a:p>
        </p:txBody>
      </p:sp>
      <p:sp>
        <p:nvSpPr>
          <p:cNvPr id="6" name="TextBox 5"/>
          <p:cNvSpPr txBox="1">
            <a:spLocks noChangeArrowheads="1"/>
          </p:cNvSpPr>
          <p:nvPr/>
        </p:nvSpPr>
        <p:spPr bwMode="auto">
          <a:xfrm>
            <a:off x="914400" y="2971800"/>
            <a:ext cx="7391400" cy="1384300"/>
          </a:xfrm>
          <a:prstGeom prst="rect">
            <a:avLst/>
          </a:prstGeom>
          <a:noFill/>
          <a:ln w="9525">
            <a:noFill/>
            <a:miter lim="800000"/>
            <a:headEnd/>
            <a:tailEnd/>
          </a:ln>
        </p:spPr>
        <p:txBody>
          <a:bodyPr>
            <a:spAutoFit/>
          </a:bodyPr>
          <a:lstStyle/>
          <a:p>
            <a:pPr>
              <a:buFont typeface="Wingdings" pitchFamily="2" charset="2"/>
              <a:buChar char="Ø"/>
            </a:pPr>
            <a:r>
              <a:rPr lang="en-US" sz="2800">
                <a:latin typeface="Times New Roman" pitchFamily="18" charset="0"/>
                <a:cs typeface="Times New Roman" pitchFamily="18" charset="0"/>
              </a:rPr>
              <a:t>Với hai điểm A, B đã cho trên đường tròn định hướng ta có </a:t>
            </a:r>
            <a:r>
              <a:rPr lang="en-US" sz="2800" b="1">
                <a:latin typeface="Times New Roman" pitchFamily="18" charset="0"/>
                <a:cs typeface="Times New Roman" pitchFamily="18" charset="0"/>
              </a:rPr>
              <a:t>vô số </a:t>
            </a:r>
            <a:r>
              <a:rPr lang="en-US" sz="2800">
                <a:latin typeface="Times New Roman" pitchFamily="18" charset="0"/>
                <a:cs typeface="Times New Roman" pitchFamily="18" charset="0"/>
              </a:rPr>
              <a:t>cung lượng giác điểm đầu A, điểm cuối B </a:t>
            </a:r>
          </a:p>
        </p:txBody>
      </p:sp>
      <p:sp>
        <p:nvSpPr>
          <p:cNvPr id="7" name="TextBox 6"/>
          <p:cNvSpPr txBox="1">
            <a:spLocks noChangeArrowheads="1"/>
          </p:cNvSpPr>
          <p:nvPr/>
        </p:nvSpPr>
        <p:spPr bwMode="auto">
          <a:xfrm>
            <a:off x="990600" y="4267200"/>
            <a:ext cx="7010400" cy="523875"/>
          </a:xfrm>
          <a:prstGeom prst="rect">
            <a:avLst/>
          </a:prstGeom>
          <a:noFill/>
          <a:ln w="9525">
            <a:noFill/>
            <a:miter lim="800000"/>
            <a:headEnd/>
            <a:tailEnd/>
          </a:ln>
        </p:spPr>
        <p:txBody>
          <a:bodyPr>
            <a:spAutoFit/>
          </a:bodyPr>
          <a:lstStyle/>
          <a:p>
            <a:pPr>
              <a:buFont typeface="Wingdings" pitchFamily="2" charset="2"/>
              <a:buChar char="Ø"/>
            </a:pPr>
            <a:r>
              <a:rPr lang="en-US" sz="2800">
                <a:latin typeface="Times New Roman" pitchFamily="18" charset="0"/>
                <a:cs typeface="Times New Roman" pitchFamily="18" charset="0"/>
              </a:rPr>
              <a:t>Mỗi cung như vậy đều được kí hiệu  </a:t>
            </a:r>
          </a:p>
        </p:txBody>
      </p:sp>
      <p:sp>
        <p:nvSpPr>
          <p:cNvPr id="21" name="TextBox 20"/>
          <p:cNvSpPr txBox="1">
            <a:spLocks noChangeArrowheads="1"/>
          </p:cNvSpPr>
          <p:nvPr/>
        </p:nvSpPr>
        <p:spPr bwMode="auto">
          <a:xfrm>
            <a:off x="76200" y="4876800"/>
            <a:ext cx="1676400" cy="519113"/>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Chú ý:</a:t>
            </a:r>
            <a:r>
              <a:rPr lang="en-US" sz="2800">
                <a:latin typeface="Times New Roman" pitchFamily="18" charset="0"/>
                <a:cs typeface="Times New Roman" pitchFamily="18" charset="0"/>
              </a:rPr>
              <a:t> </a:t>
            </a:r>
          </a:p>
        </p:txBody>
      </p:sp>
      <p:sp>
        <p:nvSpPr>
          <p:cNvPr id="22" name="TextBox 21"/>
          <p:cNvSpPr txBox="1">
            <a:spLocks noChangeArrowheads="1"/>
          </p:cNvSpPr>
          <p:nvPr/>
        </p:nvSpPr>
        <p:spPr bwMode="auto">
          <a:xfrm>
            <a:off x="1143000" y="4724400"/>
            <a:ext cx="7620000" cy="13843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Trên đường tròn định hướng, lấy hai điểm A, B thì:</a:t>
            </a:r>
          </a:p>
          <a:p>
            <a:r>
              <a:rPr lang="en-US" sz="2800">
                <a:latin typeface="Times New Roman" pitchFamily="18" charset="0"/>
                <a:cs typeface="Times New Roman" pitchFamily="18" charset="0"/>
              </a:rPr>
              <a:t>Kí hiệu           chỉ một cung hình học (cung lớn hoặc cung bé) hoàn toàn xác định</a:t>
            </a:r>
          </a:p>
        </p:txBody>
      </p:sp>
      <p:graphicFrame>
        <p:nvGraphicFramePr>
          <p:cNvPr id="23" name="Object 3"/>
          <p:cNvGraphicFramePr>
            <a:graphicFrameLocks noChangeAspect="1"/>
          </p:cNvGraphicFramePr>
          <p:nvPr/>
        </p:nvGraphicFramePr>
        <p:xfrm>
          <a:off x="2514600" y="5105400"/>
          <a:ext cx="627063" cy="533400"/>
        </p:xfrm>
        <a:graphic>
          <a:graphicData uri="http://schemas.openxmlformats.org/presentationml/2006/ole">
            <p:oleObj spid="_x0000_s1027" name="Equation" r:id="rId3" imgW="253800" imgH="215640" progId="Equation.DSMT4">
              <p:embed/>
            </p:oleObj>
          </a:graphicData>
        </a:graphic>
      </p:graphicFrame>
      <p:sp>
        <p:nvSpPr>
          <p:cNvPr id="25" name="TextBox 24"/>
          <p:cNvSpPr txBox="1">
            <a:spLocks noChangeArrowheads="1"/>
          </p:cNvSpPr>
          <p:nvPr/>
        </p:nvSpPr>
        <p:spPr bwMode="auto">
          <a:xfrm>
            <a:off x="0" y="6181725"/>
            <a:ext cx="96012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Kí hiệu         chỉ một cung lượng giác điểm đầu A, điểm cuối B</a:t>
            </a:r>
          </a:p>
        </p:txBody>
      </p:sp>
      <p:graphicFrame>
        <p:nvGraphicFramePr>
          <p:cNvPr id="1028" name="Object 4"/>
          <p:cNvGraphicFramePr>
            <a:graphicFrameLocks noChangeAspect="1"/>
          </p:cNvGraphicFramePr>
          <p:nvPr/>
        </p:nvGraphicFramePr>
        <p:xfrm>
          <a:off x="6553200" y="4065588"/>
          <a:ext cx="627063" cy="658812"/>
        </p:xfrm>
        <a:graphic>
          <a:graphicData uri="http://schemas.openxmlformats.org/presentationml/2006/ole">
            <p:oleObj spid="_x0000_s1028" name="Equation" r:id="rId4" imgW="253800" imgH="266400" progId="Equation.DSMT4">
              <p:embed/>
            </p:oleObj>
          </a:graphicData>
        </a:graphic>
      </p:graphicFrame>
      <p:graphicFrame>
        <p:nvGraphicFramePr>
          <p:cNvPr id="16" name="Object 5"/>
          <p:cNvGraphicFramePr>
            <a:graphicFrameLocks noChangeAspect="1"/>
          </p:cNvGraphicFramePr>
          <p:nvPr/>
        </p:nvGraphicFramePr>
        <p:xfrm>
          <a:off x="1219200" y="6057900"/>
          <a:ext cx="544513" cy="571500"/>
        </p:xfrm>
        <a:graphic>
          <a:graphicData uri="http://schemas.openxmlformats.org/presentationml/2006/ole">
            <p:oleObj spid="_x0000_s1029" name="Equation" r:id="rId5" imgW="253800" imgH="266400" progId="Equation.DSMT4">
              <p:embed/>
            </p:oleObj>
          </a:graphicData>
        </a:graphic>
      </p:graphicFrame>
      <p:sp>
        <p:nvSpPr>
          <p:cNvPr id="13" name="Rectangle 12"/>
          <p:cNvSpPr/>
          <p:nvPr/>
        </p:nvSpPr>
        <p:spPr>
          <a:xfrm>
            <a:off x="762000" y="1143000"/>
            <a:ext cx="7848600" cy="365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lide(fromBottom)">
                                      <p:cBhvr>
                                        <p:cTn id="17" dur="1000"/>
                                        <p:tgtEl>
                                          <p:spTgt spid="7"/>
                                        </p:tgtEl>
                                      </p:cBhvr>
                                    </p:animEffect>
                                  </p:childTnLst>
                                </p:cTn>
                              </p:par>
                              <p:par>
                                <p:cTn id="18" presetID="12" presetClass="entr" presetSubtype="4" fill="hold" nodeType="withEffect">
                                  <p:stCondLst>
                                    <p:cond delay="0"/>
                                  </p:stCondLst>
                                  <p:childTnLst>
                                    <p:set>
                                      <p:cBhvr>
                                        <p:cTn id="19" dur="1" fill="hold">
                                          <p:stCondLst>
                                            <p:cond delay="0"/>
                                          </p:stCondLst>
                                        </p:cTn>
                                        <p:tgtEl>
                                          <p:spTgt spid="1028"/>
                                        </p:tgtEl>
                                        <p:attrNameLst>
                                          <p:attrName>style.visibility</p:attrName>
                                        </p:attrNameLst>
                                      </p:cBhvr>
                                      <p:to>
                                        <p:strVal val="visible"/>
                                      </p:to>
                                    </p:set>
                                    <p:animEffect transition="in" filter="slide(fromBottom)">
                                      <p:cBhvr>
                                        <p:cTn id="20" dur="1000"/>
                                        <p:tgtEl>
                                          <p:spTgt spid="1028"/>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slide(fromBottom)">
                                      <p:cBhvr>
                                        <p:cTn id="25" dur="10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slide(fromBottom)">
                                      <p:cBhvr>
                                        <p:cTn id="30" dur="1000"/>
                                        <p:tgtEl>
                                          <p:spTgt spid="22"/>
                                        </p:tgtEl>
                                      </p:cBhvr>
                                    </p:animEffect>
                                  </p:childTnLst>
                                </p:cTn>
                              </p:par>
                              <p:par>
                                <p:cTn id="31" presetID="12" presetClass="entr" presetSubtype="4"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slide(fromBottom)">
                                      <p:cBhvr>
                                        <p:cTn id="33" dur="1000"/>
                                        <p:tgtEl>
                                          <p:spTgt spid="23"/>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1000" fill="hold"/>
                                        <p:tgtEl>
                                          <p:spTgt spid="25"/>
                                        </p:tgtEl>
                                        <p:attrNameLst>
                                          <p:attrName>ppt_x</p:attrName>
                                        </p:attrNameLst>
                                      </p:cBhvr>
                                      <p:tavLst>
                                        <p:tav tm="0">
                                          <p:val>
                                            <p:strVal val="#ppt_x"/>
                                          </p:val>
                                        </p:tav>
                                        <p:tav tm="100000">
                                          <p:val>
                                            <p:strVal val="#ppt_x"/>
                                          </p:val>
                                        </p:tav>
                                      </p:tavLst>
                                    </p:anim>
                                    <p:anim calcmode="lin" valueType="num">
                                      <p:cBhvr additive="base">
                                        <p:cTn id="39" dur="1000" fill="hold"/>
                                        <p:tgtEl>
                                          <p:spTgt spid="25"/>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1000" fill="hold"/>
                                        <p:tgtEl>
                                          <p:spTgt spid="16"/>
                                        </p:tgtEl>
                                        <p:attrNameLst>
                                          <p:attrName>ppt_x</p:attrName>
                                        </p:attrNameLst>
                                      </p:cBhvr>
                                      <p:tavLst>
                                        <p:tav tm="0">
                                          <p:val>
                                            <p:strVal val="#ppt_x"/>
                                          </p:val>
                                        </p:tav>
                                        <p:tav tm="100000">
                                          <p:val>
                                            <p:strVal val="#ppt_x"/>
                                          </p:val>
                                        </p:tav>
                                      </p:tavLst>
                                    </p:anim>
                                    <p:anim calcmode="lin" valueType="num">
                                      <p:cBhvr additive="base">
                                        <p:cTn id="43"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slide(fromBottom)">
                                      <p:cBhvr>
                                        <p:cTn id="4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21" grpId="0"/>
      <p:bldP spid="22" grpId="0"/>
      <p:bldP spid="25"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Box 1"/>
          <p:cNvSpPr txBox="1">
            <a:spLocks noChangeArrowheads="1"/>
          </p:cNvSpPr>
          <p:nvPr/>
        </p:nvSpPr>
        <p:spPr bwMode="auto">
          <a:xfrm>
            <a:off x="0" y="0"/>
            <a:ext cx="9372600" cy="646113"/>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I. KHÁI NIỆM CUNG VÀ GÓC LƯỢNG GIÁC</a:t>
            </a:r>
          </a:p>
        </p:txBody>
      </p:sp>
      <p:sp>
        <p:nvSpPr>
          <p:cNvPr id="5" name="TextBox 4"/>
          <p:cNvSpPr txBox="1">
            <a:spLocks noChangeArrowheads="1"/>
          </p:cNvSpPr>
          <p:nvPr/>
        </p:nvSpPr>
        <p:spPr bwMode="auto">
          <a:xfrm>
            <a:off x="228600" y="685800"/>
            <a:ext cx="38862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2. Góc lượng giác:</a:t>
            </a:r>
          </a:p>
        </p:txBody>
      </p:sp>
      <p:pic>
        <p:nvPicPr>
          <p:cNvPr id="20484" name="Picture 4"/>
          <p:cNvPicPr>
            <a:picLocks noChangeAspect="1" noChangeArrowheads="1"/>
          </p:cNvPicPr>
          <p:nvPr/>
        </p:nvPicPr>
        <p:blipFill>
          <a:blip r:embed="rId3"/>
          <a:srcRect/>
          <a:stretch>
            <a:fillRect/>
          </a:stretch>
        </p:blipFill>
        <p:spPr bwMode="auto">
          <a:xfrm>
            <a:off x="5629275" y="838200"/>
            <a:ext cx="2676525" cy="2600325"/>
          </a:xfrm>
          <a:prstGeom prst="rect">
            <a:avLst/>
          </a:prstGeom>
          <a:noFill/>
          <a:ln w="9525">
            <a:noFill/>
            <a:miter lim="800000"/>
            <a:headEnd/>
            <a:tailEnd/>
          </a:ln>
        </p:spPr>
      </p:pic>
      <p:sp>
        <p:nvSpPr>
          <p:cNvPr id="17" name="TextBox 16"/>
          <p:cNvSpPr txBox="1">
            <a:spLocks noChangeArrowheads="1"/>
          </p:cNvSpPr>
          <p:nvPr/>
        </p:nvSpPr>
        <p:spPr bwMode="auto">
          <a:xfrm>
            <a:off x="228600" y="1371600"/>
            <a:ext cx="5334000" cy="440055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Trên đường tròn định hướng cho một cung lượng giác       . Một điểm M chuyển động trên đường tròn từ C tới D tạo nên cung lượng giác nói trên. Khi đó tia OM quay xung quanh gốc O từ vị trí OC tới vị trí OD. Ta nói tia OM tạo ra một góc lượng giác, có tia đầu là OC, tia cuối là OD. Kí hiệu góc lượng giác đó là (OC, OD)</a:t>
            </a:r>
          </a:p>
        </p:txBody>
      </p:sp>
      <p:graphicFrame>
        <p:nvGraphicFramePr>
          <p:cNvPr id="9" name="Object 2"/>
          <p:cNvGraphicFramePr>
            <a:graphicFrameLocks noChangeAspect="1"/>
          </p:cNvGraphicFramePr>
          <p:nvPr/>
        </p:nvGraphicFramePr>
        <p:xfrm>
          <a:off x="3276600" y="1616075"/>
          <a:ext cx="609600" cy="669925"/>
        </p:xfrm>
        <a:graphic>
          <a:graphicData uri="http://schemas.openxmlformats.org/presentationml/2006/ole">
            <p:oleObj spid="_x0000_s22530" name="Equation" r:id="rId4" imgW="253800" imgH="27936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1000"/>
                                        <p:tgtEl>
                                          <p:spTgt spid="9"/>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lide(fromBottom)">
                                      <p:cBhvr>
                                        <p:cTn id="15" dur="1000"/>
                                        <p:tgtEl>
                                          <p:spTgt spid="17"/>
                                        </p:tgtEl>
                                      </p:cBhvr>
                                    </p:animEffect>
                                  </p:childTnLst>
                                </p:cTn>
                              </p:par>
                              <p:par>
                                <p:cTn id="16" presetID="12" presetClass="entr" presetSubtype="4" fill="hold" nodeType="withEffect">
                                  <p:stCondLst>
                                    <p:cond delay="0"/>
                                  </p:stCondLst>
                                  <p:childTnLst>
                                    <p:set>
                                      <p:cBhvr>
                                        <p:cTn id="17" dur="1" fill="hold">
                                          <p:stCondLst>
                                            <p:cond delay="0"/>
                                          </p:stCondLst>
                                        </p:cTn>
                                        <p:tgtEl>
                                          <p:spTgt spid="20484"/>
                                        </p:tgtEl>
                                        <p:attrNameLst>
                                          <p:attrName>style.visibility</p:attrName>
                                        </p:attrNameLst>
                                      </p:cBhvr>
                                      <p:to>
                                        <p:strVal val="visible"/>
                                      </p:to>
                                    </p:set>
                                    <p:animEffect transition="in" filter="slide(fromBottom)">
                                      <p:cBhvr>
                                        <p:cTn id="18" dur="10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1"/>
          <p:cNvSpPr txBox="1">
            <a:spLocks noChangeArrowheads="1"/>
          </p:cNvSpPr>
          <p:nvPr/>
        </p:nvSpPr>
        <p:spPr bwMode="auto">
          <a:xfrm>
            <a:off x="0" y="0"/>
            <a:ext cx="9372600" cy="646113"/>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I. KHÁI NIỆM CUNG VÀ GÓC LƯỢNG GIÁC</a:t>
            </a:r>
          </a:p>
        </p:txBody>
      </p:sp>
      <p:sp>
        <p:nvSpPr>
          <p:cNvPr id="3" name="TextBox 2"/>
          <p:cNvSpPr txBox="1">
            <a:spLocks noChangeArrowheads="1"/>
          </p:cNvSpPr>
          <p:nvPr/>
        </p:nvSpPr>
        <p:spPr bwMode="auto">
          <a:xfrm>
            <a:off x="381000" y="635000"/>
            <a:ext cx="50292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3. Đường tròn lượng giác:</a:t>
            </a:r>
          </a:p>
        </p:txBody>
      </p:sp>
      <p:sp>
        <p:nvSpPr>
          <p:cNvPr id="5" name="TextBox 4"/>
          <p:cNvSpPr txBox="1">
            <a:spLocks noChangeArrowheads="1"/>
          </p:cNvSpPr>
          <p:nvPr/>
        </p:nvSpPr>
        <p:spPr bwMode="auto">
          <a:xfrm>
            <a:off x="381000" y="1219200"/>
            <a:ext cx="4953000" cy="13731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Trong mặt phẳng toạ độ Oxy vẽ đường tròn định hướng tâm O bán kính R = 1.</a:t>
            </a:r>
          </a:p>
        </p:txBody>
      </p:sp>
      <p:sp>
        <p:nvSpPr>
          <p:cNvPr id="6" name="TextBox 5"/>
          <p:cNvSpPr txBox="1">
            <a:spLocks noChangeArrowheads="1"/>
          </p:cNvSpPr>
          <p:nvPr/>
        </p:nvSpPr>
        <p:spPr bwMode="auto">
          <a:xfrm>
            <a:off x="381000" y="2667000"/>
            <a:ext cx="4876800" cy="2246313"/>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Đường tròn này cắt hai trục toạ độ tại bốn điểm A(1,0), B(0,1), C(-1,0), D(0,-1). </a:t>
            </a:r>
            <a:r>
              <a:rPr lang="en-US" sz="2800" b="1">
                <a:latin typeface="Times New Roman" pitchFamily="18" charset="0"/>
                <a:cs typeface="Times New Roman" pitchFamily="18" charset="0"/>
              </a:rPr>
              <a:t>Ta lấy A(1,0) làm điểm gốc của đường tròn đó.</a:t>
            </a:r>
          </a:p>
        </p:txBody>
      </p:sp>
      <p:sp>
        <p:nvSpPr>
          <p:cNvPr id="8" name="TextBox 7"/>
          <p:cNvSpPr txBox="1">
            <a:spLocks noChangeArrowheads="1"/>
          </p:cNvSpPr>
          <p:nvPr/>
        </p:nvSpPr>
        <p:spPr bwMode="auto">
          <a:xfrm>
            <a:off x="2819400" y="5257800"/>
            <a:ext cx="5257800" cy="9540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Đường tròn như trên  </a:t>
            </a:r>
            <a:r>
              <a:rPr lang="en-US" sz="2800" b="1">
                <a:latin typeface="Times New Roman" pitchFamily="18" charset="0"/>
                <a:cs typeface="Times New Roman" pitchFamily="18" charset="0"/>
              </a:rPr>
              <a:t>được gọi là đường tròn lượng giác </a:t>
            </a:r>
            <a:r>
              <a:rPr lang="en-US" sz="2800">
                <a:latin typeface="Times New Roman" pitchFamily="18" charset="0"/>
                <a:cs typeface="Times New Roman" pitchFamily="18" charset="0"/>
              </a:rPr>
              <a:t>(gốc A)</a:t>
            </a:r>
          </a:p>
        </p:txBody>
      </p:sp>
      <p:pic>
        <p:nvPicPr>
          <p:cNvPr id="21507" name="Picture 3"/>
          <p:cNvPicPr>
            <a:picLocks noChangeAspect="1" noChangeArrowheads="1"/>
          </p:cNvPicPr>
          <p:nvPr/>
        </p:nvPicPr>
        <p:blipFill>
          <a:blip r:embed="rId2"/>
          <a:srcRect/>
          <a:stretch>
            <a:fillRect/>
          </a:stretch>
        </p:blipFill>
        <p:spPr bwMode="auto">
          <a:xfrm>
            <a:off x="5629275" y="762000"/>
            <a:ext cx="3514725" cy="3162300"/>
          </a:xfrm>
          <a:prstGeom prst="rect">
            <a:avLst/>
          </a:prstGeom>
          <a:noFill/>
          <a:ln w="9525">
            <a:noFill/>
            <a:miter lim="800000"/>
            <a:headEnd/>
            <a:tailEnd/>
          </a:ln>
        </p:spPr>
      </p:pic>
      <p:sp>
        <p:nvSpPr>
          <p:cNvPr id="10" name="Right Arrow 9"/>
          <p:cNvSpPr/>
          <p:nvPr/>
        </p:nvSpPr>
        <p:spPr>
          <a:xfrm>
            <a:off x="762000" y="5257800"/>
            <a:ext cx="18288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1507"/>
                                        </p:tgtEl>
                                        <p:attrNameLst>
                                          <p:attrName>style.visibility</p:attrName>
                                        </p:attrNameLst>
                                      </p:cBhvr>
                                      <p:to>
                                        <p:strVal val="visible"/>
                                      </p:to>
                                    </p:set>
                                    <p:animEffect transition="in" filter="slide(fromBottom)">
                                      <p:cBhvr>
                                        <p:cTn id="17" dur="10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to="" calcmode="lin" valueType="num">
                                      <p:cBhvr>
                                        <p:cTn id="27" dur="1" fill="hold"/>
                                        <p:tgtEl>
                                          <p:spTgt spid="10"/>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to="" calcmode="lin" valueType="num">
                                      <p:cBhvr>
                                        <p:cTn id="30"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TextBox 1"/>
          <p:cNvSpPr txBox="1">
            <a:spLocks noChangeArrowheads="1"/>
          </p:cNvSpPr>
          <p:nvPr/>
        </p:nvSpPr>
        <p:spPr bwMode="auto">
          <a:xfrm>
            <a:off x="1524000" y="609600"/>
            <a:ext cx="5943600" cy="523875"/>
          </a:xfrm>
          <a:prstGeom prst="rect">
            <a:avLst/>
          </a:prstGeom>
          <a:noFill/>
          <a:ln w="9525">
            <a:noFill/>
            <a:miter lim="800000"/>
            <a:headEnd/>
            <a:tailEnd/>
          </a:ln>
        </p:spPr>
        <p:txBody>
          <a:bodyPr>
            <a:spAutoFit/>
          </a:bodyPr>
          <a:lstStyle/>
          <a:p>
            <a:endParaRPr lang="vi-VN" sz="2800">
              <a:latin typeface="Times New Roman" pitchFamily="18" charset="0"/>
              <a:cs typeface="Times New Roman" pitchFamily="18" charset="0"/>
            </a:endParaRPr>
          </a:p>
        </p:txBody>
      </p:sp>
      <p:sp>
        <p:nvSpPr>
          <p:cNvPr id="3" name="TextBox 2"/>
          <p:cNvSpPr txBox="1">
            <a:spLocks noChangeArrowheads="1"/>
          </p:cNvSpPr>
          <p:nvPr/>
        </p:nvSpPr>
        <p:spPr bwMode="auto">
          <a:xfrm>
            <a:off x="0" y="0"/>
            <a:ext cx="10134600" cy="584200"/>
          </a:xfrm>
          <a:prstGeom prst="rect">
            <a:avLst/>
          </a:prstGeom>
          <a:noFill/>
          <a:ln w="9525">
            <a:noFill/>
            <a:miter lim="800000"/>
            <a:headEnd/>
            <a:tailEnd/>
          </a:ln>
        </p:spPr>
        <p:txBody>
          <a:bodyPr>
            <a:spAutoFit/>
          </a:bodyPr>
          <a:lstStyle/>
          <a:p>
            <a:r>
              <a:rPr lang="en-US" sz="3200" b="1">
                <a:solidFill>
                  <a:srgbClr val="FF0000"/>
                </a:solidFill>
                <a:latin typeface="Times New Roman" pitchFamily="18" charset="0"/>
                <a:cs typeface="Times New Roman" pitchFamily="18" charset="0"/>
              </a:rPr>
              <a:t>II. SỐ ĐO CỦA CUNG VÀ GÓC LƯỢNG GIÁC:</a:t>
            </a:r>
          </a:p>
        </p:txBody>
      </p:sp>
      <p:sp>
        <p:nvSpPr>
          <p:cNvPr id="5" name="TextBox 4"/>
          <p:cNvSpPr txBox="1">
            <a:spLocks noChangeArrowheads="1"/>
          </p:cNvSpPr>
          <p:nvPr/>
        </p:nvSpPr>
        <p:spPr bwMode="auto">
          <a:xfrm>
            <a:off x="304800" y="762000"/>
            <a:ext cx="32766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1. Độ và radian:</a:t>
            </a:r>
          </a:p>
        </p:txBody>
      </p:sp>
      <p:sp>
        <p:nvSpPr>
          <p:cNvPr id="6" name="TextBox 5"/>
          <p:cNvSpPr txBox="1">
            <a:spLocks noChangeArrowheads="1"/>
          </p:cNvSpPr>
          <p:nvPr/>
        </p:nvSpPr>
        <p:spPr bwMode="auto">
          <a:xfrm>
            <a:off x="609600" y="1219200"/>
            <a:ext cx="3581400" cy="523875"/>
          </a:xfrm>
          <a:prstGeom prst="rect">
            <a:avLst/>
          </a:prstGeom>
          <a:noFill/>
          <a:ln w="9525">
            <a:noFill/>
            <a:miter lim="800000"/>
            <a:headEnd/>
            <a:tailEnd/>
          </a:ln>
        </p:spPr>
        <p:txBody>
          <a:bodyPr>
            <a:spAutoFit/>
          </a:bodyPr>
          <a:lstStyle/>
          <a:p>
            <a:r>
              <a:rPr lang="en-US" sz="2800">
                <a:solidFill>
                  <a:schemeClr val="tx2"/>
                </a:solidFill>
                <a:latin typeface="Times New Roman" pitchFamily="18" charset="0"/>
                <a:cs typeface="Times New Roman" pitchFamily="18" charset="0"/>
              </a:rPr>
              <a:t>a) Đơn vị radian:</a:t>
            </a:r>
          </a:p>
        </p:txBody>
      </p:sp>
      <p:sp>
        <p:nvSpPr>
          <p:cNvPr id="7" name="Horizontal Scroll 6"/>
          <p:cNvSpPr/>
          <p:nvPr/>
        </p:nvSpPr>
        <p:spPr>
          <a:xfrm>
            <a:off x="838200" y="2209800"/>
            <a:ext cx="6172200" cy="2133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schemeClr val="bg1"/>
                </a:solidFill>
                <a:latin typeface="Times New Roman" pitchFamily="18" charset="0"/>
                <a:cs typeface="Times New Roman" pitchFamily="18" charset="0"/>
              </a:rPr>
              <a:t>Ta </a:t>
            </a:r>
            <a:r>
              <a:rPr lang="en-US" sz="2800" dirty="0" err="1">
                <a:solidFill>
                  <a:schemeClr val="bg1"/>
                </a:solidFill>
                <a:latin typeface="Times New Roman" pitchFamily="18" charset="0"/>
                <a:cs typeface="Times New Roman" pitchFamily="18" charset="0"/>
              </a:rPr>
              <a:t>đã</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biết</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đơn</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vị</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đo</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góc</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là</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độ</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Hôm</a:t>
            </a:r>
            <a:r>
              <a:rPr lang="en-US" sz="2800" dirty="0">
                <a:solidFill>
                  <a:schemeClr val="bg1"/>
                </a:solidFill>
                <a:latin typeface="Times New Roman" pitchFamily="18" charset="0"/>
                <a:cs typeface="Times New Roman" pitchFamily="18" charset="0"/>
              </a:rPr>
              <a:t> nay </a:t>
            </a:r>
            <a:r>
              <a:rPr lang="en-US" sz="2800" dirty="0" err="1">
                <a:solidFill>
                  <a:schemeClr val="bg1"/>
                </a:solidFill>
                <a:latin typeface="Times New Roman" pitchFamily="18" charset="0"/>
                <a:cs typeface="Times New Roman" pitchFamily="18" charset="0"/>
              </a:rPr>
              <a:t>chúng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ta</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sẽ</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tìm</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hiểu</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thêm</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một</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đơn</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vị</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đo</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góc</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và</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cung</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nữa</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Đơn</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vị</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này</a:t>
            </a:r>
            <a:r>
              <a:rPr lang="en-US" sz="2800" dirty="0">
                <a:solidFill>
                  <a:schemeClr val="bg1"/>
                </a:solidFill>
                <a:latin typeface="Times New Roman" pitchFamily="18" charset="0"/>
                <a:cs typeface="Times New Roman" pitchFamily="18" charset="0"/>
              </a:rPr>
              <a:t> </a:t>
            </a:r>
            <a:r>
              <a:rPr lang="en-US" sz="2800" dirty="0" err="1">
                <a:solidFill>
                  <a:schemeClr val="bg1"/>
                </a:solidFill>
                <a:latin typeface="Times New Roman" pitchFamily="18" charset="0"/>
                <a:cs typeface="Times New Roman" pitchFamily="18" charset="0"/>
              </a:rPr>
              <a:t>là</a:t>
            </a:r>
            <a:r>
              <a:rPr lang="en-US" sz="2800" dirty="0">
                <a:solidFill>
                  <a:schemeClr val="bg1"/>
                </a:solidFill>
                <a:latin typeface="Times New Roman" pitchFamily="18" charset="0"/>
                <a:cs typeface="Times New Roman" pitchFamily="18" charset="0"/>
              </a:rPr>
              <a:t> RADIAN</a:t>
            </a:r>
          </a:p>
        </p:txBody>
      </p:sp>
      <p:sp>
        <p:nvSpPr>
          <p:cNvPr id="11" name="TextBox 10"/>
          <p:cNvSpPr txBox="1">
            <a:spLocks noChangeArrowheads="1"/>
          </p:cNvSpPr>
          <p:nvPr/>
        </p:nvSpPr>
        <p:spPr bwMode="auto">
          <a:xfrm>
            <a:off x="685800" y="1676400"/>
            <a:ext cx="5105400" cy="18161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  Nhìn hình 39 ta thấy độ dài cung nhỏ        bằng 1 đơn vị, tức là bằng độ dài bán kính. Ta nói số đo của cung         bằng 1 radian. </a:t>
            </a:r>
          </a:p>
        </p:txBody>
      </p:sp>
      <p:graphicFrame>
        <p:nvGraphicFramePr>
          <p:cNvPr id="12" name="Object 3"/>
          <p:cNvGraphicFramePr>
            <a:graphicFrameLocks noChangeAspect="1"/>
          </p:cNvGraphicFramePr>
          <p:nvPr/>
        </p:nvGraphicFramePr>
        <p:xfrm>
          <a:off x="1295400" y="2087563"/>
          <a:ext cx="747713" cy="579437"/>
        </p:xfrm>
        <a:graphic>
          <a:graphicData uri="http://schemas.openxmlformats.org/presentationml/2006/ole">
            <p:oleObj spid="_x0000_s20483" name="Equation" r:id="rId3" imgW="342720" imgH="266400" progId="Equation.DSMT4">
              <p:embed/>
            </p:oleObj>
          </a:graphicData>
        </a:graphic>
      </p:graphicFrame>
      <p:pic>
        <p:nvPicPr>
          <p:cNvPr id="20484" name="Picture 4"/>
          <p:cNvPicPr>
            <a:picLocks noChangeAspect="1" noChangeArrowheads="1"/>
          </p:cNvPicPr>
          <p:nvPr/>
        </p:nvPicPr>
        <p:blipFill>
          <a:blip r:embed="rId4"/>
          <a:srcRect/>
          <a:stretch>
            <a:fillRect/>
          </a:stretch>
        </p:blipFill>
        <p:spPr bwMode="auto">
          <a:xfrm>
            <a:off x="5715000" y="762000"/>
            <a:ext cx="3429000" cy="5440363"/>
          </a:xfrm>
          <a:prstGeom prst="rect">
            <a:avLst/>
          </a:prstGeom>
          <a:noFill/>
          <a:ln w="9525">
            <a:noFill/>
            <a:miter lim="800000"/>
            <a:headEnd/>
            <a:tailEnd/>
          </a:ln>
        </p:spPr>
      </p:pic>
      <p:graphicFrame>
        <p:nvGraphicFramePr>
          <p:cNvPr id="20485" name="Object 5"/>
          <p:cNvGraphicFramePr>
            <a:graphicFrameLocks noChangeAspect="1"/>
          </p:cNvGraphicFramePr>
          <p:nvPr/>
        </p:nvGraphicFramePr>
        <p:xfrm>
          <a:off x="2605088" y="2925763"/>
          <a:ext cx="747712" cy="579437"/>
        </p:xfrm>
        <a:graphic>
          <a:graphicData uri="http://schemas.openxmlformats.org/presentationml/2006/ole">
            <p:oleObj spid="_x0000_s20485" name="Equation" r:id="rId5" imgW="342720" imgH="266400" progId="Equation.DSMT4">
              <p:embed/>
            </p:oleObj>
          </a:graphicData>
        </a:graphic>
      </p:graphicFrame>
      <p:sp>
        <p:nvSpPr>
          <p:cNvPr id="15" name="TextBox 14"/>
          <p:cNvSpPr txBox="1">
            <a:spLocks noChangeArrowheads="1"/>
          </p:cNvSpPr>
          <p:nvPr/>
        </p:nvSpPr>
        <p:spPr bwMode="auto">
          <a:xfrm>
            <a:off x="762000" y="3429000"/>
            <a:ext cx="2057400"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Tổng quát:</a:t>
            </a:r>
          </a:p>
        </p:txBody>
      </p:sp>
      <p:sp>
        <p:nvSpPr>
          <p:cNvPr id="16" name="TextBox 15"/>
          <p:cNvSpPr txBox="1">
            <a:spLocks noChangeArrowheads="1"/>
          </p:cNvSpPr>
          <p:nvPr/>
        </p:nvSpPr>
        <p:spPr bwMode="auto">
          <a:xfrm>
            <a:off x="1295400" y="4038600"/>
            <a:ext cx="4724400" cy="13843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Trên đường tròn tuỳ ý</a:t>
            </a:r>
            <a:r>
              <a:rPr lang="en-US" sz="2800" b="1">
                <a:latin typeface="Times New Roman" pitchFamily="18" charset="0"/>
                <a:cs typeface="Times New Roman" pitchFamily="18" charset="0"/>
              </a:rPr>
              <a:t>, cung có độ dài bằng bán kính</a:t>
            </a:r>
            <a:r>
              <a:rPr lang="en-US" sz="2800">
                <a:latin typeface="Times New Roman" pitchFamily="18" charset="0"/>
                <a:cs typeface="Times New Roman" pitchFamily="18" charset="0"/>
              </a:rPr>
              <a:t> được gọi là cung có số đo </a:t>
            </a:r>
            <a:r>
              <a:rPr lang="en-US" sz="2800" b="1">
                <a:latin typeface="Times New Roman" pitchFamily="18" charset="0"/>
                <a:cs typeface="Times New Roman" pitchFamily="18" charset="0"/>
              </a:rPr>
              <a:t>1 rad</a:t>
            </a:r>
          </a:p>
        </p:txBody>
      </p:sp>
      <p:sp>
        <p:nvSpPr>
          <p:cNvPr id="13" name="Rectangle 12"/>
          <p:cNvSpPr/>
          <p:nvPr/>
        </p:nvSpPr>
        <p:spPr>
          <a:xfrm>
            <a:off x="1295400" y="4114800"/>
            <a:ext cx="46482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1000"/>
                                        <p:tgtEl>
                                          <p:spTgt spid="7"/>
                                        </p:tgtEl>
                                        <p:attrNameLst>
                                          <p:attrName>ppt_x</p:attrName>
                                        </p:attrNameLst>
                                      </p:cBhvr>
                                      <p:tavLst>
                                        <p:tav tm="0">
                                          <p:val>
                                            <p:strVal val="ppt_x"/>
                                          </p:val>
                                        </p:tav>
                                        <p:tav tm="100000">
                                          <p:val>
                                            <p:strVal val="ppt_x"/>
                                          </p:val>
                                        </p:tav>
                                      </p:tavLst>
                                    </p:anim>
                                    <p:anim calcmode="lin" valueType="num">
                                      <p:cBhvr additive="base">
                                        <p:cTn id="23" dur="1000"/>
                                        <p:tgtEl>
                                          <p:spTgt spid="7"/>
                                        </p:tgtEl>
                                        <p:attrNameLst>
                                          <p:attrName>ppt_y</p:attrName>
                                        </p:attrNameLst>
                                      </p:cBhvr>
                                      <p:tavLst>
                                        <p:tav tm="0">
                                          <p:val>
                                            <p:strVal val="ppt_y"/>
                                          </p:val>
                                        </p:tav>
                                        <p:tav tm="100000">
                                          <p:val>
                                            <p:strVal val="1+ppt_h/2"/>
                                          </p:val>
                                        </p:tav>
                                      </p:tavLst>
                                    </p:anim>
                                    <p:set>
                                      <p:cBhvr>
                                        <p:cTn id="24" dur="1" fill="hold">
                                          <p:stCondLst>
                                            <p:cond delay="999"/>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diamond(in)">
                                      <p:cBhvr>
                                        <p:cTn id="29" dur="1000"/>
                                        <p:tgtEl>
                                          <p:spTgt spid="6">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20484"/>
                                        </p:tgtEl>
                                        <p:attrNameLst>
                                          <p:attrName>style.visibility</p:attrName>
                                        </p:attrNameLst>
                                      </p:cBhvr>
                                      <p:to>
                                        <p:strVal val="visible"/>
                                      </p:to>
                                    </p:set>
                                    <p:animEffect transition="in" filter="diamond(in)">
                                      <p:cBhvr>
                                        <p:cTn id="34" dur="1000"/>
                                        <p:tgtEl>
                                          <p:spTgt spid="20484"/>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amond(in)">
                                      <p:cBhvr>
                                        <p:cTn id="39" dur="1000"/>
                                        <p:tgtEl>
                                          <p:spTgt spid="12"/>
                                        </p:tgtEl>
                                      </p:cBhvr>
                                    </p:animEffect>
                                  </p:childTnLst>
                                </p:cTn>
                              </p:par>
                              <p:par>
                                <p:cTn id="40" presetID="8" presetClass="entr" presetSubtype="16" fill="hold" nodeType="withEffect">
                                  <p:stCondLst>
                                    <p:cond delay="0"/>
                                  </p:stCondLst>
                                  <p:childTnLst>
                                    <p:set>
                                      <p:cBhvr>
                                        <p:cTn id="41" dur="1" fill="hold">
                                          <p:stCondLst>
                                            <p:cond delay="0"/>
                                          </p:stCondLst>
                                        </p:cTn>
                                        <p:tgtEl>
                                          <p:spTgt spid="20485"/>
                                        </p:tgtEl>
                                        <p:attrNameLst>
                                          <p:attrName>style.visibility</p:attrName>
                                        </p:attrNameLst>
                                      </p:cBhvr>
                                      <p:to>
                                        <p:strVal val="visible"/>
                                      </p:to>
                                    </p:set>
                                    <p:animEffect transition="in" filter="diamond(in)">
                                      <p:cBhvr>
                                        <p:cTn id="42" dur="1000"/>
                                        <p:tgtEl>
                                          <p:spTgt spid="20485"/>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diamond(in)">
                                      <p:cBhvr>
                                        <p:cTn id="45" dur="10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diamond(in)">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slide(fromBottom)">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slide(fromBottom)">
                                      <p:cBhvr>
                                        <p:cTn id="6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animBg="1"/>
      <p:bldP spid="7" grpId="1" animBg="1"/>
      <p:bldP spid="11" grpId="0"/>
      <p:bldP spid="15" grpId="0"/>
      <p:bldP spid="16" grpId="0"/>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1734</TotalTime>
  <Words>1560</Words>
  <Application>Microsoft Office PowerPoint</Application>
  <PresentationFormat>On-screen Show (4:3)</PresentationFormat>
  <Paragraphs>148</Paragraphs>
  <Slides>23</Slides>
  <Notes>1</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2</vt:i4>
      </vt:variant>
      <vt:variant>
        <vt:lpstr>Slide Titles</vt:lpstr>
      </vt:variant>
      <vt:variant>
        <vt:i4>23</vt:i4>
      </vt:variant>
    </vt:vector>
  </HeadingPairs>
  <TitlesOfParts>
    <vt:vector size="31" baseType="lpstr">
      <vt:lpstr>Arial</vt:lpstr>
      <vt:lpstr>Calibri</vt:lpstr>
      <vt:lpstr>Times New Roman</vt:lpstr>
      <vt:lpstr>Wingdings</vt:lpstr>
      <vt:lpstr>Symbol</vt:lpstr>
      <vt:lpstr>Office Theme</vt:lpstr>
      <vt:lpstr>Equation</vt:lpstr>
      <vt:lpstr>MathType 6.0 Equation</vt:lpstr>
      <vt:lpstr>CHƯƠNG VI  CUNG VÀ GÓC LƯỢNG GIÁC CÔNG THỨC LƯỢNG GIÁC</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CỦNG CỐ</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VI  CUNG VÀ GÓC LƯỢNG GIÁC CÔNG THỨC LƯỢNG GIÁC</dc:title>
  <dc:creator>Thanh Đậm</dc:creator>
  <cp:lastModifiedBy>Dai Loi</cp:lastModifiedBy>
  <cp:revision>156</cp:revision>
  <dcterms:created xsi:type="dcterms:W3CDTF">2006-08-16T00:00:00Z</dcterms:created>
  <dcterms:modified xsi:type="dcterms:W3CDTF">2017-03-09T15:17:45Z</dcterms:modified>
</cp:coreProperties>
</file>