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350" r:id="rId3"/>
    <p:sldId id="295" r:id="rId4"/>
    <p:sldId id="296" r:id="rId5"/>
    <p:sldId id="263" r:id="rId6"/>
    <p:sldId id="264" r:id="rId7"/>
    <p:sldId id="262" r:id="rId8"/>
    <p:sldId id="266" r:id="rId9"/>
    <p:sldId id="272" r:id="rId10"/>
    <p:sldId id="274" r:id="rId11"/>
    <p:sldId id="275" r:id="rId12"/>
    <p:sldId id="276" r:id="rId13"/>
    <p:sldId id="293" r:id="rId14"/>
    <p:sldId id="294" r:id="rId15"/>
    <p:sldId id="282" r:id="rId16"/>
    <p:sldId id="283" r:id="rId17"/>
    <p:sldId id="284" r:id="rId18"/>
    <p:sldId id="328" r:id="rId19"/>
    <p:sldId id="299" r:id="rId20"/>
    <p:sldId id="316" r:id="rId21"/>
    <p:sldId id="311" r:id="rId22"/>
    <p:sldId id="312" r:id="rId23"/>
    <p:sldId id="305" r:id="rId24"/>
    <p:sldId id="329" r:id="rId25"/>
    <p:sldId id="330" r:id="rId26"/>
    <p:sldId id="327" r:id="rId27"/>
    <p:sldId id="356" r:id="rId28"/>
    <p:sldId id="331" r:id="rId29"/>
    <p:sldId id="332" r:id="rId30"/>
    <p:sldId id="301" r:id="rId31"/>
    <p:sldId id="333" r:id="rId32"/>
    <p:sldId id="334" r:id="rId33"/>
    <p:sldId id="335" r:id="rId34"/>
    <p:sldId id="336" r:id="rId35"/>
    <p:sldId id="304" r:id="rId36"/>
    <p:sldId id="351" r:id="rId37"/>
    <p:sldId id="352" r:id="rId38"/>
    <p:sldId id="353" r:id="rId39"/>
    <p:sldId id="354" r:id="rId40"/>
    <p:sldId id="355" r:id="rId41"/>
    <p:sldId id="303" r:id="rId42"/>
    <p:sldId id="300" r:id="rId43"/>
    <p:sldId id="341" r:id="rId44"/>
    <p:sldId id="340" r:id="rId45"/>
    <p:sldId id="337" r:id="rId46"/>
    <p:sldId id="338" r:id="rId47"/>
    <p:sldId id="342" r:id="rId48"/>
    <p:sldId id="344" r:id="rId49"/>
    <p:sldId id="345" r:id="rId50"/>
    <p:sldId id="347" r:id="rId51"/>
    <p:sldId id="348" r:id="rId52"/>
    <p:sldId id="349" r:id="rId53"/>
    <p:sldId id="28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0B74A-A237-483D-A33C-196D6189971D}" type="datetimeFigureOut">
              <a:rPr lang="en-US" smtClean="0"/>
              <a:pPr/>
              <a:t>4/15/2020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89E8B-A8DA-4A26-ACB5-81F868B80E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3363F6-6186-47C5-9921-4A0969BF7F1F}"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363F6-6186-47C5-9921-4A0969BF7F1F}"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363F6-6186-47C5-9921-4A0969BF7F1F}"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363F6-6186-47C5-9921-4A0969BF7F1F}"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363F6-6186-47C5-9921-4A0969BF7F1F}"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3363F6-6186-47C5-9921-4A0969BF7F1F}"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3363F6-6186-47C5-9921-4A0969BF7F1F}" type="datetimeFigureOut">
              <a:rPr lang="en-US" smtClean="0"/>
              <a:pPr/>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3363F6-6186-47C5-9921-4A0969BF7F1F}" type="datetimeFigureOut">
              <a:rPr lang="en-US" smtClean="0"/>
              <a:pPr/>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363F6-6186-47C5-9921-4A0969BF7F1F}" type="datetimeFigureOut">
              <a:rPr lang="en-US" smtClean="0"/>
              <a:pPr/>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363F6-6186-47C5-9921-4A0969BF7F1F}"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363F6-6186-47C5-9921-4A0969BF7F1F}"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5DCAB-3500-419B-AE8E-AB42998011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363F6-6186-47C5-9921-4A0969BF7F1F}" type="datetimeFigureOut">
              <a:rPr lang="en-US" smtClean="0"/>
              <a:pPr/>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DCAB-3500-419B-AE8E-AB42998011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6.gif"/></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nh-nen-Powerpoint-42.jpg"/>
          <p:cNvPicPr>
            <a:picLocks noChangeAspect="1"/>
          </p:cNvPicPr>
          <p:nvPr/>
        </p:nvPicPr>
        <p:blipFill>
          <a:blip r:embed="rId2"/>
          <a:stretch>
            <a:fillRect/>
          </a:stretch>
        </p:blipFill>
        <p:spPr>
          <a:xfrm>
            <a:off x="0" y="0"/>
            <a:ext cx="9144000" cy="6858000"/>
          </a:xfrm>
          <a:prstGeom prst="rect">
            <a:avLst/>
          </a:prstGeom>
        </p:spPr>
      </p:pic>
      <p:sp>
        <p:nvSpPr>
          <p:cNvPr id="5" name="Title 4"/>
          <p:cNvSpPr>
            <a:spLocks noGrp="1"/>
          </p:cNvSpPr>
          <p:nvPr>
            <p:ph type="title"/>
          </p:nvPr>
        </p:nvSpPr>
        <p:spPr>
          <a:xfrm>
            <a:off x="0" y="0"/>
            <a:ext cx="9144000" cy="6858000"/>
          </a:xfrm>
          <a:ln>
            <a:solidFill>
              <a:srgbClr val="FF0000"/>
            </a:solidFill>
          </a:ln>
        </p:spPr>
        <p:txBody>
          <a:bodyPr/>
          <a:lstStyle/>
          <a:p>
            <a:r>
              <a:rPr lang="en-US" sz="8000" b="1" dirty="0" smtClean="0">
                <a:solidFill>
                  <a:srgbClr val="FF0000"/>
                </a:solidFill>
                <a:effectLst>
                  <a:outerShdw blurRad="38100" dist="38100" dir="2700000" algn="tl">
                    <a:srgbClr val="000000">
                      <a:alpha val="43137"/>
                    </a:srgbClr>
                  </a:outerShdw>
                </a:effectLst>
              </a:rPr>
              <a:t>LỊCH SỬ 10</a:t>
            </a:r>
            <a:r>
              <a:rPr lang="en-US" sz="5400" i="1" dirty="0" smtClean="0">
                <a:effectLst>
                  <a:outerShdw blurRad="38100" dist="38100" dir="2700000" algn="tl">
                    <a:srgbClr val="000000">
                      <a:alpha val="43137"/>
                    </a:srgbClr>
                  </a:outerShdw>
                </a:effectLst>
              </a:rPr>
              <a:t/>
            </a:r>
            <a:br>
              <a:rPr lang="en-US" sz="5400" i="1" dirty="0" smtClean="0">
                <a:effectLst>
                  <a:outerShdw blurRad="38100" dist="38100" dir="2700000" algn="tl">
                    <a:srgbClr val="000000">
                      <a:alpha val="43137"/>
                    </a:srgbClr>
                  </a:outerShdw>
                </a:effectLst>
              </a:rPr>
            </a:br>
            <a:r>
              <a:rPr lang="en-US" sz="5400" i="1" dirty="0" smtClean="0">
                <a:solidFill>
                  <a:srgbClr val="0070C0"/>
                </a:solidFill>
                <a:effectLst>
                  <a:outerShdw blurRad="38100" dist="38100" dir="2700000" algn="tl">
                    <a:srgbClr val="000000">
                      <a:alpha val="43137"/>
                    </a:srgbClr>
                  </a:outerShdw>
                </a:effectLst>
              </a:rPr>
              <a:t>CHUYÊN ĐỀ</a:t>
            </a:r>
            <a:r>
              <a:rPr lang="en-US" i="1" dirty="0" smtClean="0">
                <a:solidFill>
                  <a:srgbClr val="0070C0"/>
                </a:solidFill>
                <a:effectLst>
                  <a:outerShdw blurRad="38100" dist="38100" dir="2700000" algn="tl">
                    <a:srgbClr val="000000">
                      <a:alpha val="43137"/>
                    </a:srgbClr>
                  </a:outerShdw>
                </a:effectLst>
              </a:rPr>
              <a:t/>
            </a:r>
            <a:br>
              <a:rPr lang="en-US" i="1" dirty="0" smtClean="0">
                <a:solidFill>
                  <a:srgbClr val="0070C0"/>
                </a:solidFill>
                <a:effectLst>
                  <a:outerShdw blurRad="38100" dist="38100" dir="2700000" algn="tl">
                    <a:srgbClr val="000000">
                      <a:alpha val="43137"/>
                    </a:srgbClr>
                  </a:outerShdw>
                </a:effectLst>
              </a:rPr>
            </a:br>
            <a:r>
              <a:rPr lang="en-US" sz="5400" i="1" dirty="0" smtClean="0">
                <a:solidFill>
                  <a:srgbClr val="0070C0"/>
                </a:solidFill>
                <a:effectLst>
                  <a:outerShdw blurRad="38100" dist="38100" dir="2700000" algn="tl">
                    <a:srgbClr val="000000">
                      <a:alpha val="43137"/>
                    </a:srgbClr>
                  </a:outerShdw>
                </a:effectLst>
              </a:rPr>
              <a:t>Văn hóa Việt Nam từ thế kỉ X đến thế kỉ </a:t>
            </a:r>
            <a:r>
              <a:rPr lang="en-US" sz="5400" i="1" dirty="0" smtClean="0">
                <a:solidFill>
                  <a:srgbClr val="0070C0"/>
                </a:solidFill>
                <a:effectLst>
                  <a:outerShdw blurRad="38100" dist="38100" dir="2700000" algn="tl">
                    <a:srgbClr val="000000">
                      <a:alpha val="43137"/>
                    </a:srgbClr>
                  </a:outerShdw>
                </a:effectLst>
              </a:rPr>
              <a:t>XVIII</a:t>
            </a:r>
            <a:r>
              <a:rPr lang="en-US" sz="5400" i="1" dirty="0" smtClean="0">
                <a:effectLst>
                  <a:outerShdw blurRad="38100" dist="38100" dir="2700000" algn="tl">
                    <a:srgbClr val="000000">
                      <a:alpha val="43137"/>
                    </a:srgbClr>
                  </a:outerShdw>
                </a:effectLst>
              </a:rPr>
              <a:t/>
            </a:r>
            <a:br>
              <a:rPr lang="en-US" sz="5400" i="1" dirty="0" smtClean="0">
                <a:effectLst>
                  <a:outerShdw blurRad="38100" dist="38100" dir="2700000" algn="tl">
                    <a:srgbClr val="000000">
                      <a:alpha val="43137"/>
                    </a:srgbClr>
                  </a:outerShdw>
                </a:effectLst>
              </a:rPr>
            </a:br>
            <a:endParaRPr lang="en-US" i="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1-50.jpg"/>
          <p:cNvPicPr>
            <a:picLocks noChangeAspect="1"/>
          </p:cNvPicPr>
          <p:nvPr/>
        </p:nvPicPr>
        <p:blipFill>
          <a:blip r:embed="rId2"/>
          <a:stretch>
            <a:fillRect/>
          </a:stretch>
        </p:blipFill>
        <p:spPr>
          <a:xfrm>
            <a:off x="0" y="0"/>
            <a:ext cx="9144000" cy="6858000"/>
          </a:xfrm>
          <a:prstGeom prst="rect">
            <a:avLst/>
          </a:prstGeom>
        </p:spPr>
      </p:pic>
      <p:sp>
        <p:nvSpPr>
          <p:cNvPr id="3" name="Title 1"/>
          <p:cNvSpPr txBox="1">
            <a:spLocks/>
          </p:cNvSpPr>
          <p:nvPr/>
        </p:nvSpPr>
        <p:spPr>
          <a:xfrm>
            <a:off x="152400" y="6019800"/>
            <a:ext cx="8229600"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Tam</a:t>
            </a:r>
            <a:r>
              <a:rPr kumimoji="0" lang="en-US" sz="3200" b="0" i="0" u="none" strike="noStrike" kern="1200" cap="none" spc="0" normalizeH="0" noProof="0" dirty="0" smtClean="0">
                <a:ln>
                  <a:noFill/>
                </a:ln>
                <a:solidFill>
                  <a:srgbClr val="FF0000"/>
                </a:solidFill>
                <a:effectLst/>
                <a:uLnTx/>
                <a:uFillTx/>
                <a:latin typeface="+mj-lt"/>
                <a:ea typeface="+mj-ea"/>
                <a:cs typeface="+mj-cs"/>
              </a:rPr>
              <a:t> thánh trong Đạo giáo</a:t>
            </a:r>
            <a:endParaRPr kumimoji="0" lang="en-US" sz="32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2" name="Title 1"/>
          <p:cNvSpPr>
            <a:spLocks noGrp="1"/>
          </p:cNvSpPr>
          <p:nvPr>
            <p:ph type="title"/>
          </p:nvPr>
        </p:nvSpPr>
        <p:spPr>
          <a:xfrm>
            <a:off x="0" y="0"/>
            <a:ext cx="9144000" cy="6858000"/>
          </a:xfrm>
        </p:spPr>
        <p:txBody>
          <a:bodyPr>
            <a:normAutofit/>
          </a:bodyPr>
          <a:lstStyle/>
          <a:p>
            <a:pPr algn="l"/>
            <a:r>
              <a:rPr lang="en-US" sz="3200" dirty="0"/>
              <a:t> </a:t>
            </a:r>
            <a:r>
              <a:rPr lang="en-US" sz="3200" dirty="0" err="1" smtClean="0">
                <a:solidFill>
                  <a:srgbClr val="002060"/>
                </a:solidFill>
              </a:rPr>
              <a:t>Từ</a:t>
            </a:r>
            <a:r>
              <a:rPr lang="en-US" sz="3200" dirty="0" smtClean="0">
                <a:solidFill>
                  <a:srgbClr val="002060"/>
                </a:solidFill>
              </a:rPr>
              <a:t> </a:t>
            </a:r>
            <a:r>
              <a:rPr lang="en-US" sz="3200" dirty="0" err="1" smtClean="0">
                <a:solidFill>
                  <a:srgbClr val="002060"/>
                </a:solidFill>
              </a:rPr>
              <a:t>thế</a:t>
            </a:r>
            <a:r>
              <a:rPr lang="en-US" sz="3200" dirty="0" smtClean="0">
                <a:solidFill>
                  <a:srgbClr val="002060"/>
                </a:solidFill>
              </a:rPr>
              <a:t> </a:t>
            </a:r>
            <a:r>
              <a:rPr lang="en-US" sz="3200" dirty="0" err="1" smtClean="0">
                <a:solidFill>
                  <a:srgbClr val="002060"/>
                </a:solidFill>
              </a:rPr>
              <a:t>kỉ</a:t>
            </a:r>
            <a:r>
              <a:rPr lang="en-US" sz="3200" dirty="0" smtClean="0">
                <a:solidFill>
                  <a:srgbClr val="002060"/>
                </a:solidFill>
              </a:rPr>
              <a:t> XIV, </a:t>
            </a:r>
            <a:r>
              <a:rPr lang="en-US" sz="3200" dirty="0" err="1" smtClean="0">
                <a:solidFill>
                  <a:srgbClr val="002060"/>
                </a:solidFill>
              </a:rPr>
              <a:t>Phật</a:t>
            </a:r>
            <a:r>
              <a:rPr lang="en-US" sz="3200" dirty="0" smtClean="0">
                <a:solidFill>
                  <a:srgbClr val="002060"/>
                </a:solidFill>
              </a:rPr>
              <a:t> </a:t>
            </a:r>
            <a:r>
              <a:rPr lang="en-US" sz="3200" dirty="0" err="1" smtClean="0">
                <a:solidFill>
                  <a:srgbClr val="002060"/>
                </a:solidFill>
              </a:rPr>
              <a:t>giáo</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Đạo</a:t>
            </a:r>
            <a:r>
              <a:rPr lang="en-US" sz="3200" dirty="0" smtClean="0">
                <a:solidFill>
                  <a:srgbClr val="002060"/>
                </a:solidFill>
              </a:rPr>
              <a:t> </a:t>
            </a:r>
            <a:r>
              <a:rPr lang="en-US" sz="3200" dirty="0" err="1" smtClean="0">
                <a:solidFill>
                  <a:srgbClr val="002060"/>
                </a:solidFill>
              </a:rPr>
              <a:t>giáo</a:t>
            </a:r>
            <a:r>
              <a:rPr lang="en-US" sz="3200" dirty="0" smtClean="0">
                <a:solidFill>
                  <a:srgbClr val="002060"/>
                </a:solidFill>
              </a:rPr>
              <a:t> </a:t>
            </a:r>
            <a:r>
              <a:rPr lang="en-US" sz="3200" dirty="0" err="1" smtClean="0">
                <a:solidFill>
                  <a:srgbClr val="002060"/>
                </a:solidFill>
              </a:rPr>
              <a:t>suy</a:t>
            </a:r>
            <a:r>
              <a:rPr lang="en-US" sz="3200" dirty="0" smtClean="0">
                <a:solidFill>
                  <a:srgbClr val="002060"/>
                </a:solidFill>
              </a:rPr>
              <a:t> </a:t>
            </a:r>
            <a:r>
              <a:rPr lang="en-US" sz="3200" dirty="0" err="1" smtClean="0">
                <a:solidFill>
                  <a:srgbClr val="002060"/>
                </a:solidFill>
              </a:rPr>
              <a:t>dần</a:t>
            </a:r>
            <a:r>
              <a:rPr lang="en-US" sz="3200" dirty="0" smtClean="0">
                <a:solidFill>
                  <a:srgbClr val="002060"/>
                </a:solidFill>
              </a:rPr>
              <a:t>. </a:t>
            </a:r>
            <a:r>
              <a:rPr lang="en-US" sz="3200" dirty="0" err="1" smtClean="0">
                <a:solidFill>
                  <a:srgbClr val="002060"/>
                </a:solidFill>
              </a:rPr>
              <a:t>Thời</a:t>
            </a:r>
            <a:r>
              <a:rPr lang="en-US" sz="3200" dirty="0" smtClean="0">
                <a:solidFill>
                  <a:srgbClr val="002060"/>
                </a:solidFill>
              </a:rPr>
              <a:t> </a:t>
            </a:r>
            <a:r>
              <a:rPr lang="en-US" sz="3200" dirty="0" err="1" smtClean="0">
                <a:solidFill>
                  <a:srgbClr val="002060"/>
                </a:solidFill>
              </a:rPr>
              <a:t>Lê</a:t>
            </a:r>
            <a:r>
              <a:rPr lang="en-US" sz="3200" dirty="0" smtClean="0">
                <a:solidFill>
                  <a:srgbClr val="002060"/>
                </a:solidFill>
              </a:rPr>
              <a:t> </a:t>
            </a:r>
            <a:r>
              <a:rPr lang="en-US" sz="3200" dirty="0" err="1" smtClean="0">
                <a:solidFill>
                  <a:srgbClr val="002060"/>
                </a:solidFill>
              </a:rPr>
              <a:t>sơ</a:t>
            </a:r>
            <a:r>
              <a:rPr lang="en-US" sz="3200" dirty="0" smtClean="0">
                <a:solidFill>
                  <a:srgbClr val="002060"/>
                </a:solidFill>
              </a:rPr>
              <a:t> </a:t>
            </a:r>
            <a:r>
              <a:rPr lang="en-US" sz="3200" dirty="0" err="1" smtClean="0">
                <a:solidFill>
                  <a:srgbClr val="002060"/>
                </a:solidFill>
              </a:rPr>
              <a:t>Nho</a:t>
            </a:r>
            <a:r>
              <a:rPr lang="en-US" sz="3200" dirty="0" smtClean="0">
                <a:solidFill>
                  <a:srgbClr val="002060"/>
                </a:solidFill>
              </a:rPr>
              <a:t> </a:t>
            </a:r>
            <a:r>
              <a:rPr lang="en-US" sz="3200" dirty="0" err="1" smtClean="0">
                <a:solidFill>
                  <a:srgbClr val="002060"/>
                </a:solidFill>
              </a:rPr>
              <a:t>giáo</a:t>
            </a:r>
            <a:r>
              <a:rPr lang="en-US" sz="3200" dirty="0" smtClean="0">
                <a:solidFill>
                  <a:srgbClr val="002060"/>
                </a:solidFill>
              </a:rPr>
              <a:t> </a:t>
            </a:r>
            <a:r>
              <a:rPr lang="en-US" sz="3200" dirty="0" err="1" smtClean="0">
                <a:solidFill>
                  <a:srgbClr val="002060"/>
                </a:solidFill>
              </a:rPr>
              <a:t>chiếm</a:t>
            </a:r>
            <a:r>
              <a:rPr lang="en-US" sz="3200" dirty="0" smtClean="0">
                <a:solidFill>
                  <a:srgbClr val="002060"/>
                </a:solidFill>
              </a:rPr>
              <a:t> </a:t>
            </a:r>
            <a:r>
              <a:rPr lang="en-US" sz="3200" dirty="0" err="1" smtClean="0">
                <a:solidFill>
                  <a:srgbClr val="002060"/>
                </a:solidFill>
              </a:rPr>
              <a:t>vị</a:t>
            </a:r>
            <a:r>
              <a:rPr lang="en-US" sz="3200" dirty="0" smtClean="0">
                <a:solidFill>
                  <a:srgbClr val="002060"/>
                </a:solidFill>
              </a:rPr>
              <a:t> </a:t>
            </a:r>
            <a:r>
              <a:rPr lang="en-US" sz="3200" dirty="0" err="1" smtClean="0">
                <a:solidFill>
                  <a:srgbClr val="002060"/>
                </a:solidFill>
              </a:rPr>
              <a:t>trí</a:t>
            </a:r>
            <a:r>
              <a:rPr lang="en-US" sz="3200" dirty="0" smtClean="0">
                <a:solidFill>
                  <a:srgbClr val="002060"/>
                </a:solidFill>
              </a:rPr>
              <a:t> </a:t>
            </a:r>
            <a:r>
              <a:rPr lang="en-US" sz="3200" dirty="0" err="1" smtClean="0">
                <a:solidFill>
                  <a:srgbClr val="002060"/>
                </a:solidFill>
              </a:rPr>
              <a:t>độc</a:t>
            </a:r>
            <a:r>
              <a:rPr lang="en-US" sz="3200" dirty="0" smtClean="0">
                <a:solidFill>
                  <a:srgbClr val="002060"/>
                </a:solidFill>
              </a:rPr>
              <a:t> </a:t>
            </a:r>
            <a:r>
              <a:rPr lang="en-US" sz="3200" dirty="0" err="1" smtClean="0">
                <a:solidFill>
                  <a:srgbClr val="002060"/>
                </a:solidFill>
              </a:rPr>
              <a:t>tôn</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duy</a:t>
            </a:r>
            <a:r>
              <a:rPr lang="en-US" sz="3200" dirty="0" smtClean="0">
                <a:solidFill>
                  <a:srgbClr val="002060"/>
                </a:solidFill>
              </a:rPr>
              <a:t> </a:t>
            </a:r>
            <a:r>
              <a:rPr lang="en-US" sz="3200" dirty="0" err="1" smtClean="0">
                <a:solidFill>
                  <a:srgbClr val="002060"/>
                </a:solidFill>
              </a:rPr>
              <a:t>trì</a:t>
            </a:r>
            <a:r>
              <a:rPr lang="en-US" sz="3200" dirty="0" smtClean="0">
                <a:solidFill>
                  <a:srgbClr val="002060"/>
                </a:solidFill>
              </a:rPr>
              <a:t> </a:t>
            </a:r>
            <a:r>
              <a:rPr lang="en-US" sz="3200" dirty="0" err="1" smtClean="0">
                <a:solidFill>
                  <a:srgbClr val="002060"/>
                </a:solidFill>
              </a:rPr>
              <a:t>đến</a:t>
            </a:r>
            <a:r>
              <a:rPr lang="en-US" sz="3200" dirty="0" smtClean="0">
                <a:solidFill>
                  <a:srgbClr val="002060"/>
                </a:solidFill>
              </a:rPr>
              <a:t> </a:t>
            </a:r>
            <a:r>
              <a:rPr lang="en-US" sz="3200" dirty="0" err="1" smtClean="0">
                <a:solidFill>
                  <a:srgbClr val="002060"/>
                </a:solidFill>
              </a:rPr>
              <a:t>cuối</a:t>
            </a:r>
            <a:r>
              <a:rPr lang="en-US" sz="3200" dirty="0" smtClean="0">
                <a:solidFill>
                  <a:srgbClr val="002060"/>
                </a:solidFill>
              </a:rPr>
              <a:t> </a:t>
            </a:r>
            <a:r>
              <a:rPr lang="en-US" sz="3200" dirty="0" err="1" smtClean="0">
                <a:solidFill>
                  <a:srgbClr val="002060"/>
                </a:solidFill>
              </a:rPr>
              <a:t>thế</a:t>
            </a:r>
            <a:r>
              <a:rPr lang="en-US" sz="3200" dirty="0" smtClean="0">
                <a:solidFill>
                  <a:srgbClr val="002060"/>
                </a:solidFill>
              </a:rPr>
              <a:t> </a:t>
            </a:r>
            <a:r>
              <a:rPr lang="en-US" sz="3200" dirty="0" err="1" smtClean="0">
                <a:solidFill>
                  <a:srgbClr val="002060"/>
                </a:solidFill>
              </a:rPr>
              <a:t>kỉ</a:t>
            </a:r>
            <a:r>
              <a:rPr lang="en-US" sz="3200" dirty="0" smtClean="0">
                <a:solidFill>
                  <a:srgbClr val="002060"/>
                </a:solidFill>
              </a:rPr>
              <a:t> XIX.</a:t>
            </a:r>
            <a:endParaRPr lang="en-US" sz="3200" dirty="0">
              <a:solidFill>
                <a:srgbClr val="002060"/>
              </a:solidFill>
            </a:endParaRPr>
          </a:p>
        </p:txBody>
      </p:sp>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8000"/>
          </a:xfrm>
          <a:prstGeom prst="rect">
            <a:avLst/>
          </a:prstGeom>
        </p:spPr>
      </p:pic>
      <p:sp>
        <p:nvSpPr>
          <p:cNvPr id="4" name="Title 3"/>
          <p:cNvSpPr>
            <a:spLocks noGrp="1"/>
          </p:cNvSpPr>
          <p:nvPr>
            <p:ph type="title"/>
          </p:nvPr>
        </p:nvSpPr>
        <p:spPr>
          <a:xfrm>
            <a:off x="0" y="0"/>
            <a:ext cx="9144000" cy="6858000"/>
          </a:xfrm>
        </p:spPr>
        <p:txBody>
          <a:bodyPr>
            <a:normAutofit/>
          </a:bodyPr>
          <a:lstStyle/>
          <a:p>
            <a:pPr algn="l"/>
            <a:r>
              <a:rPr lang="en-US" sz="4000" dirty="0" smtClean="0">
                <a:solidFill>
                  <a:srgbClr val="0070C0"/>
                </a:solidFill>
              </a:rPr>
              <a:t>2. Từ thế kỉ </a:t>
            </a:r>
            <a:r>
              <a:rPr lang="en-US" sz="4000" dirty="0" smtClean="0">
                <a:solidFill>
                  <a:srgbClr val="0070C0"/>
                </a:solidFill>
              </a:rPr>
              <a:t>XVI-XVIII</a:t>
            </a:r>
            <a:r>
              <a:rPr lang="en-US" sz="4000" dirty="0" smtClean="0"/>
              <a:t/>
            </a:r>
            <a:br>
              <a:rPr lang="en-US" sz="4000" dirty="0" smtClean="0"/>
            </a:br>
            <a:r>
              <a:rPr lang="en-US" sz="3200" dirty="0" smtClean="0">
                <a:solidFill>
                  <a:srgbClr val="002060"/>
                </a:solidFill>
              </a:rPr>
              <a:t>- Nho giáo từng bước suy thoái, trật tự phong kiến bị đảo lộn.</a:t>
            </a:r>
            <a:br>
              <a:rPr lang="en-US" sz="3200" dirty="0" smtClean="0">
                <a:solidFill>
                  <a:srgbClr val="002060"/>
                </a:solidFill>
              </a:rPr>
            </a:br>
            <a:r>
              <a:rPr lang="en-US" sz="3200" dirty="0" smtClean="0">
                <a:solidFill>
                  <a:srgbClr val="002060"/>
                </a:solidFill>
              </a:rPr>
              <a:t>- Phật giáo và Đạo giáo có điều kiện khôi phục.</a:t>
            </a:r>
            <a:br>
              <a:rPr lang="en-US" sz="3200" dirty="0" smtClean="0">
                <a:solidFill>
                  <a:srgbClr val="002060"/>
                </a:solidFill>
              </a:rPr>
            </a:br>
            <a:r>
              <a:rPr lang="en-US" sz="3200" dirty="0" smtClean="0">
                <a:solidFill>
                  <a:srgbClr val="002060"/>
                </a:solidFill>
              </a:rPr>
              <a:t>- Nhiều vị chúa quan tâm cho sửa sang chùa chiền, đúc chuông, tô tượng.</a:t>
            </a:r>
            <a:br>
              <a:rPr lang="en-US" sz="3200" dirty="0" smtClean="0">
                <a:solidFill>
                  <a:srgbClr val="002060"/>
                </a:solidFill>
              </a:rPr>
            </a:br>
            <a:r>
              <a:rPr lang="en-US" sz="3200" dirty="0" smtClean="0">
                <a:solidFill>
                  <a:srgbClr val="002060"/>
                </a:solidFill>
              </a:rPr>
              <a:t>- Từ XVI-XVIII đạo Thiên Chúa xuất hiện ở nước ta và được truyền bá rộng rãi, nhưng lại bị nhà nước phong kiến cấm đoán.</a:t>
            </a:r>
            <a:br>
              <a:rPr lang="en-US" sz="3200" dirty="0" smtClean="0">
                <a:solidFill>
                  <a:srgbClr val="002060"/>
                </a:solidFill>
              </a:rPr>
            </a:br>
            <a:r>
              <a:rPr lang="en-US" sz="3200" dirty="0" smtClean="0">
                <a:solidFill>
                  <a:srgbClr val="002060"/>
                </a:solidFill>
              </a:rPr>
              <a:t>- Tín ngưỡng truyền thống được phát huy: thờ cúng tổ tiên, thần linh, anh hùng dân tộc.</a:t>
            </a:r>
            <a:br>
              <a:rPr lang="en-US" sz="3200" dirty="0" smtClean="0">
                <a:solidFill>
                  <a:srgbClr val="002060"/>
                </a:solidFill>
              </a:rPr>
            </a:br>
            <a:r>
              <a:rPr lang="en-US" sz="3200" dirty="0" smtClean="0">
                <a:solidFill>
                  <a:srgbClr val="002060"/>
                </a:solidFill>
              </a:rPr>
              <a:t>=&gt;</a:t>
            </a:r>
            <a:r>
              <a:rPr lang="en-US" sz="3200" dirty="0" err="1" smtClean="0">
                <a:solidFill>
                  <a:srgbClr val="002060"/>
                </a:solidFill>
              </a:rPr>
              <a:t>Đời</a:t>
            </a:r>
            <a:r>
              <a:rPr lang="en-US" sz="3200" dirty="0" smtClean="0">
                <a:solidFill>
                  <a:srgbClr val="002060"/>
                </a:solidFill>
              </a:rPr>
              <a:t> </a:t>
            </a:r>
            <a:r>
              <a:rPr lang="en-US" sz="3200" dirty="0" err="1" smtClean="0">
                <a:solidFill>
                  <a:srgbClr val="002060"/>
                </a:solidFill>
              </a:rPr>
              <a:t>sống</a:t>
            </a:r>
            <a:r>
              <a:rPr lang="en-US" sz="3200" dirty="0" smtClean="0">
                <a:solidFill>
                  <a:srgbClr val="002060"/>
                </a:solidFill>
              </a:rPr>
              <a:t> </a:t>
            </a:r>
            <a:r>
              <a:rPr lang="en-US" sz="3200" dirty="0" err="1" smtClean="0">
                <a:solidFill>
                  <a:srgbClr val="002060"/>
                </a:solidFill>
              </a:rPr>
              <a:t>tín</a:t>
            </a:r>
            <a:r>
              <a:rPr lang="en-US" sz="3200" dirty="0" smtClean="0">
                <a:solidFill>
                  <a:srgbClr val="002060"/>
                </a:solidFill>
              </a:rPr>
              <a:t> </a:t>
            </a:r>
            <a:r>
              <a:rPr lang="en-US" sz="3200" dirty="0" err="1" smtClean="0">
                <a:solidFill>
                  <a:srgbClr val="002060"/>
                </a:solidFill>
              </a:rPr>
              <a:t>ngưỡng</a:t>
            </a:r>
            <a:r>
              <a:rPr lang="en-US" sz="3200" dirty="0" smtClean="0">
                <a:solidFill>
                  <a:srgbClr val="002060"/>
                </a:solidFill>
              </a:rPr>
              <a:t> </a:t>
            </a:r>
            <a:r>
              <a:rPr lang="en-US" sz="3200" dirty="0" err="1" smtClean="0">
                <a:solidFill>
                  <a:srgbClr val="002060"/>
                </a:solidFill>
              </a:rPr>
              <a:t>ngày</a:t>
            </a:r>
            <a:r>
              <a:rPr lang="en-US" sz="3200" dirty="0" smtClean="0">
                <a:solidFill>
                  <a:srgbClr val="002060"/>
                </a:solidFill>
              </a:rPr>
              <a:t> </a:t>
            </a:r>
            <a:r>
              <a:rPr lang="en-US" sz="3200" dirty="0" err="1" smtClean="0">
                <a:solidFill>
                  <a:srgbClr val="002060"/>
                </a:solidFill>
              </a:rPr>
              <a:t>càng</a:t>
            </a:r>
            <a:r>
              <a:rPr lang="en-US" sz="3200" dirty="0" smtClean="0">
                <a:solidFill>
                  <a:srgbClr val="002060"/>
                </a:solidFill>
              </a:rPr>
              <a:t> </a:t>
            </a:r>
            <a:r>
              <a:rPr lang="en-US" sz="3200" dirty="0" err="1" smtClean="0">
                <a:solidFill>
                  <a:srgbClr val="002060"/>
                </a:solidFill>
              </a:rPr>
              <a:t>phong</a:t>
            </a:r>
            <a:r>
              <a:rPr lang="en-US" sz="3200" dirty="0" smtClean="0">
                <a:solidFill>
                  <a:srgbClr val="002060"/>
                </a:solidFill>
              </a:rPr>
              <a:t> </a:t>
            </a:r>
            <a:r>
              <a:rPr lang="en-US" sz="3200" dirty="0" err="1" smtClean="0">
                <a:solidFill>
                  <a:srgbClr val="002060"/>
                </a:solidFill>
              </a:rPr>
              <a:t>phú</a:t>
            </a:r>
            <a:r>
              <a:rPr lang="en-US" sz="3200" dirty="0" smtClean="0">
                <a:solidFill>
                  <a:srgbClr val="002060"/>
                </a:solidFill>
              </a:rPr>
              <a:t>.</a:t>
            </a:r>
            <a:endParaRPr lang="en-US" sz="4000" dirty="0">
              <a:solidFill>
                <a:srgbClr val="002060"/>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õ Rin_bái dinh  (6).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2" name="Title 1"/>
          <p:cNvSpPr>
            <a:spLocks noGrp="1"/>
          </p:cNvSpPr>
          <p:nvPr>
            <p:ph type="title"/>
          </p:nvPr>
        </p:nvSpPr>
        <p:spPr>
          <a:xfrm>
            <a:off x="0" y="0"/>
            <a:ext cx="9144000" cy="6858000"/>
          </a:xfrm>
        </p:spPr>
        <p:txBody>
          <a:bodyPr>
            <a:normAutofit/>
          </a:bodyPr>
          <a:lstStyle/>
          <a:p>
            <a:pPr algn="l"/>
            <a:r>
              <a:rPr lang="en-US" sz="3200" dirty="0" smtClean="0"/>
              <a:t>   </a:t>
            </a:r>
            <a:r>
              <a:rPr lang="en-US" sz="3200" dirty="0" err="1" smtClean="0">
                <a:solidFill>
                  <a:srgbClr val="002060"/>
                </a:solidFill>
              </a:rPr>
              <a:t>Chùa</a:t>
            </a:r>
            <a:r>
              <a:rPr lang="en-US" sz="3200" dirty="0" smtClean="0">
                <a:solidFill>
                  <a:srgbClr val="002060"/>
                </a:solidFill>
              </a:rPr>
              <a:t> </a:t>
            </a:r>
            <a:r>
              <a:rPr lang="en-US" sz="3200" dirty="0" err="1" smtClean="0">
                <a:solidFill>
                  <a:srgbClr val="002060"/>
                </a:solidFill>
              </a:rPr>
              <a:t>Bái</a:t>
            </a:r>
            <a:r>
              <a:rPr lang="en-US" sz="3200" dirty="0">
                <a:solidFill>
                  <a:srgbClr val="002060"/>
                </a:solidFill>
              </a:rPr>
              <a:t> </a:t>
            </a:r>
            <a:r>
              <a:rPr lang="en-US" sz="3200" dirty="0" err="1" smtClean="0">
                <a:solidFill>
                  <a:srgbClr val="002060"/>
                </a:solidFill>
              </a:rPr>
              <a:t>Đính</a:t>
            </a:r>
            <a:r>
              <a:rPr lang="en-US" sz="3200" dirty="0" smtClean="0">
                <a:solidFill>
                  <a:srgbClr val="002060"/>
                </a:solidFill>
              </a:rPr>
              <a:t> </a:t>
            </a:r>
            <a:r>
              <a:rPr lang="en-US" sz="3200" dirty="0" err="1" smtClean="0">
                <a:solidFill>
                  <a:srgbClr val="002060"/>
                </a:solidFill>
              </a:rPr>
              <a:t>nằm</a:t>
            </a:r>
            <a:r>
              <a:rPr lang="en-US" sz="3200" dirty="0" smtClean="0">
                <a:solidFill>
                  <a:srgbClr val="002060"/>
                </a:solidFill>
              </a:rPr>
              <a:t> </a:t>
            </a:r>
            <a:r>
              <a:rPr lang="en-US" sz="3200" dirty="0" err="1" smtClean="0">
                <a:solidFill>
                  <a:srgbClr val="002060"/>
                </a:solidFill>
              </a:rPr>
              <a:t>trên</a:t>
            </a:r>
            <a:r>
              <a:rPr lang="en-US" sz="3200" dirty="0" smtClean="0">
                <a:solidFill>
                  <a:srgbClr val="002060"/>
                </a:solidFill>
              </a:rPr>
              <a:t> </a:t>
            </a:r>
            <a:r>
              <a:rPr lang="en-US" sz="3200" dirty="0" err="1" smtClean="0">
                <a:solidFill>
                  <a:srgbClr val="002060"/>
                </a:solidFill>
              </a:rPr>
              <a:t>địa</a:t>
            </a:r>
            <a:r>
              <a:rPr lang="en-US" sz="3200" dirty="0" smtClean="0">
                <a:solidFill>
                  <a:srgbClr val="002060"/>
                </a:solidFill>
              </a:rPr>
              <a:t> </a:t>
            </a:r>
            <a:r>
              <a:rPr lang="en-US" sz="3200" dirty="0" err="1" smtClean="0">
                <a:solidFill>
                  <a:srgbClr val="002060"/>
                </a:solidFill>
              </a:rPr>
              <a:t>bàn</a:t>
            </a:r>
            <a:r>
              <a:rPr lang="en-US" sz="3200" dirty="0" smtClean="0">
                <a:solidFill>
                  <a:srgbClr val="002060"/>
                </a:solidFill>
              </a:rPr>
              <a:t> </a:t>
            </a:r>
            <a:r>
              <a:rPr lang="en-US" sz="3200" dirty="0" err="1" smtClean="0">
                <a:solidFill>
                  <a:srgbClr val="002060"/>
                </a:solidFill>
              </a:rPr>
              <a:t>xã</a:t>
            </a:r>
            <a:r>
              <a:rPr lang="en-US" sz="3200" dirty="0" smtClean="0">
                <a:solidFill>
                  <a:srgbClr val="002060"/>
                </a:solidFill>
              </a:rPr>
              <a:t> </a:t>
            </a:r>
            <a:r>
              <a:rPr lang="en-US" sz="3200" dirty="0" err="1" smtClean="0">
                <a:solidFill>
                  <a:srgbClr val="002060"/>
                </a:solidFill>
              </a:rPr>
              <a:t>Gia</a:t>
            </a:r>
            <a:r>
              <a:rPr lang="en-US" sz="3200" dirty="0" smtClean="0">
                <a:solidFill>
                  <a:srgbClr val="002060"/>
                </a:solidFill>
              </a:rPr>
              <a:t> </a:t>
            </a:r>
            <a:r>
              <a:rPr lang="en-US" sz="3200" dirty="0" err="1" smtClean="0">
                <a:solidFill>
                  <a:srgbClr val="002060"/>
                </a:solidFill>
              </a:rPr>
              <a:t>Sinh-Gia</a:t>
            </a:r>
            <a:r>
              <a:rPr lang="en-US" sz="3200" dirty="0" smtClean="0">
                <a:solidFill>
                  <a:srgbClr val="002060"/>
                </a:solidFill>
              </a:rPr>
              <a:t> </a:t>
            </a:r>
            <a:r>
              <a:rPr lang="en-US" sz="3200" dirty="0" err="1" smtClean="0">
                <a:solidFill>
                  <a:srgbClr val="002060"/>
                </a:solidFill>
              </a:rPr>
              <a:t>Viễn</a:t>
            </a:r>
            <a:r>
              <a:rPr lang="en-US" sz="3200" dirty="0" smtClean="0">
                <a:solidFill>
                  <a:srgbClr val="002060"/>
                </a:solidFill>
              </a:rPr>
              <a:t>- </a:t>
            </a:r>
            <a:r>
              <a:rPr lang="en-US" sz="3200" dirty="0" err="1" smtClean="0">
                <a:solidFill>
                  <a:srgbClr val="002060"/>
                </a:solidFill>
              </a:rPr>
              <a:t>Ninh</a:t>
            </a:r>
            <a:r>
              <a:rPr lang="en-US" sz="3200" dirty="0" smtClean="0">
                <a:solidFill>
                  <a:srgbClr val="002060"/>
                </a:solidFill>
              </a:rPr>
              <a:t> </a:t>
            </a:r>
            <a:r>
              <a:rPr lang="en-US" sz="3200" dirty="0" err="1" smtClean="0">
                <a:solidFill>
                  <a:srgbClr val="002060"/>
                </a:solidFill>
              </a:rPr>
              <a:t>Bình</a:t>
            </a:r>
            <a:r>
              <a:rPr lang="en-US" sz="3200" dirty="0" smtClean="0">
                <a:solidFill>
                  <a:srgbClr val="002060"/>
                </a:solidFill>
              </a:rPr>
              <a:t>, </a:t>
            </a:r>
            <a:r>
              <a:rPr lang="en-US" sz="3200" dirty="0" err="1" smtClean="0">
                <a:solidFill>
                  <a:srgbClr val="002060"/>
                </a:solidFill>
              </a:rPr>
              <a:t>trên</a:t>
            </a:r>
            <a:r>
              <a:rPr lang="en-US" sz="3200" dirty="0" smtClean="0">
                <a:solidFill>
                  <a:srgbClr val="002060"/>
                </a:solidFill>
              </a:rPr>
              <a:t> </a:t>
            </a:r>
            <a:r>
              <a:rPr lang="en-US" sz="3200" dirty="0" err="1" smtClean="0">
                <a:solidFill>
                  <a:srgbClr val="002060"/>
                </a:solidFill>
              </a:rPr>
              <a:t>diện</a:t>
            </a:r>
            <a:r>
              <a:rPr lang="en-US" sz="3200" dirty="0" smtClean="0">
                <a:solidFill>
                  <a:srgbClr val="002060"/>
                </a:solidFill>
              </a:rPr>
              <a:t> </a:t>
            </a:r>
            <a:r>
              <a:rPr lang="en-US" sz="3200" dirty="0" err="1" smtClean="0">
                <a:solidFill>
                  <a:srgbClr val="002060"/>
                </a:solidFill>
              </a:rPr>
              <a:t>tích</a:t>
            </a:r>
            <a:r>
              <a:rPr lang="en-US" sz="3200" dirty="0" smtClean="0">
                <a:solidFill>
                  <a:srgbClr val="002060"/>
                </a:solidFill>
              </a:rPr>
              <a:t> 539 ha, </a:t>
            </a:r>
            <a:r>
              <a:rPr lang="en-US" sz="3200" dirty="0" err="1" smtClean="0">
                <a:solidFill>
                  <a:srgbClr val="002060"/>
                </a:solidFill>
              </a:rPr>
              <a:t>là</a:t>
            </a:r>
            <a:r>
              <a:rPr lang="en-US" sz="3200" dirty="0" smtClean="0">
                <a:solidFill>
                  <a:srgbClr val="002060"/>
                </a:solidFill>
              </a:rPr>
              <a:t> </a:t>
            </a:r>
            <a:r>
              <a:rPr lang="en-US" sz="3200" dirty="0" err="1" smtClean="0">
                <a:solidFill>
                  <a:srgbClr val="002060"/>
                </a:solidFill>
              </a:rPr>
              <a:t>một</a:t>
            </a:r>
            <a:r>
              <a:rPr lang="en-US" sz="3200" dirty="0" smtClean="0">
                <a:solidFill>
                  <a:srgbClr val="002060"/>
                </a:solidFill>
              </a:rPr>
              <a:t> </a:t>
            </a:r>
            <a:r>
              <a:rPr lang="en-US" sz="3200" dirty="0" err="1" smtClean="0">
                <a:solidFill>
                  <a:srgbClr val="002060"/>
                </a:solidFill>
              </a:rPr>
              <a:t>quần</a:t>
            </a:r>
            <a:r>
              <a:rPr lang="en-US" sz="3200" dirty="0" smtClean="0">
                <a:solidFill>
                  <a:srgbClr val="002060"/>
                </a:solidFill>
              </a:rPr>
              <a:t> </a:t>
            </a:r>
            <a:r>
              <a:rPr lang="en-US" sz="3200" dirty="0" err="1" smtClean="0">
                <a:solidFill>
                  <a:srgbClr val="002060"/>
                </a:solidFill>
              </a:rPr>
              <a:t>thể</a:t>
            </a:r>
            <a:r>
              <a:rPr lang="en-US" sz="3200" dirty="0" smtClean="0">
                <a:solidFill>
                  <a:srgbClr val="002060"/>
                </a:solidFill>
              </a:rPr>
              <a:t> </a:t>
            </a:r>
            <a:r>
              <a:rPr lang="en-US" sz="3200" dirty="0" err="1" smtClean="0">
                <a:solidFill>
                  <a:srgbClr val="002060"/>
                </a:solidFill>
              </a:rPr>
              <a:t>chùa</a:t>
            </a:r>
            <a:r>
              <a:rPr lang="en-US" sz="3200" dirty="0" smtClean="0">
                <a:solidFill>
                  <a:srgbClr val="002060"/>
                </a:solidFill>
              </a:rPr>
              <a:t> </a:t>
            </a:r>
            <a:r>
              <a:rPr lang="en-US" sz="3200" dirty="0" err="1" smtClean="0">
                <a:solidFill>
                  <a:srgbClr val="002060"/>
                </a:solidFill>
              </a:rPr>
              <a:t>lớn</a:t>
            </a:r>
            <a:r>
              <a:rPr lang="en-US" sz="3200" dirty="0" smtClean="0">
                <a:solidFill>
                  <a:srgbClr val="002060"/>
                </a:solidFill>
              </a:rPr>
              <a:t> </a:t>
            </a:r>
            <a:r>
              <a:rPr lang="en-US" sz="3200" dirty="0" err="1" smtClean="0">
                <a:solidFill>
                  <a:srgbClr val="002060"/>
                </a:solidFill>
              </a:rPr>
              <a:t>được</a:t>
            </a:r>
            <a:r>
              <a:rPr lang="en-US" sz="3200" dirty="0" smtClean="0">
                <a:solidFill>
                  <a:srgbClr val="002060"/>
                </a:solidFill>
              </a:rPr>
              <a:t> </a:t>
            </a:r>
            <a:r>
              <a:rPr lang="en-US" sz="3200" dirty="0" err="1" smtClean="0">
                <a:solidFill>
                  <a:srgbClr val="002060"/>
                </a:solidFill>
              </a:rPr>
              <a:t>biết</a:t>
            </a:r>
            <a:r>
              <a:rPr lang="en-US" sz="3200" dirty="0" smtClean="0">
                <a:solidFill>
                  <a:srgbClr val="002060"/>
                </a:solidFill>
              </a:rPr>
              <a:t> </a:t>
            </a:r>
            <a:r>
              <a:rPr lang="en-US" sz="3200" dirty="0" err="1" smtClean="0">
                <a:solidFill>
                  <a:srgbClr val="002060"/>
                </a:solidFill>
              </a:rPr>
              <a:t>đến</a:t>
            </a:r>
            <a:r>
              <a:rPr lang="en-US" sz="3200" dirty="0" smtClean="0">
                <a:solidFill>
                  <a:srgbClr val="002060"/>
                </a:solidFill>
              </a:rPr>
              <a:t> </a:t>
            </a:r>
            <a:r>
              <a:rPr lang="en-US" sz="3200" dirty="0" err="1" smtClean="0">
                <a:solidFill>
                  <a:srgbClr val="002060"/>
                </a:solidFill>
              </a:rPr>
              <a:t>với</a:t>
            </a:r>
            <a:r>
              <a:rPr lang="en-US" sz="3200" dirty="0" smtClean="0">
                <a:solidFill>
                  <a:srgbClr val="002060"/>
                </a:solidFill>
              </a:rPr>
              <a:t> </a:t>
            </a:r>
            <a:r>
              <a:rPr lang="en-US" sz="3200" dirty="0" err="1" smtClean="0">
                <a:solidFill>
                  <a:srgbClr val="002060"/>
                </a:solidFill>
              </a:rPr>
              <a:t>nhiều</a:t>
            </a:r>
            <a:r>
              <a:rPr lang="en-US" sz="3200" dirty="0" smtClean="0">
                <a:solidFill>
                  <a:srgbClr val="002060"/>
                </a:solidFill>
              </a:rPr>
              <a:t> </a:t>
            </a:r>
            <a:r>
              <a:rPr lang="en-US" sz="3200" dirty="0" err="1" smtClean="0">
                <a:solidFill>
                  <a:srgbClr val="002060"/>
                </a:solidFill>
              </a:rPr>
              <a:t>kỷ</a:t>
            </a:r>
            <a:r>
              <a:rPr lang="en-US" sz="3200" dirty="0" smtClean="0">
                <a:solidFill>
                  <a:srgbClr val="002060"/>
                </a:solidFill>
              </a:rPr>
              <a:t> </a:t>
            </a:r>
            <a:r>
              <a:rPr lang="en-US" sz="3200" dirty="0" err="1" smtClean="0">
                <a:solidFill>
                  <a:srgbClr val="002060"/>
                </a:solidFill>
              </a:rPr>
              <a:t>lục</a:t>
            </a:r>
            <a:r>
              <a:rPr lang="en-US" sz="3200" dirty="0" smtClean="0">
                <a:solidFill>
                  <a:srgbClr val="002060"/>
                </a:solidFill>
              </a:rPr>
              <a:t> </a:t>
            </a:r>
            <a:r>
              <a:rPr lang="en-US" sz="3200" dirty="0" err="1" smtClean="0">
                <a:solidFill>
                  <a:srgbClr val="002060"/>
                </a:solidFill>
              </a:rPr>
              <a:t>Châu</a:t>
            </a:r>
            <a:r>
              <a:rPr lang="en-US" sz="3200" dirty="0" smtClean="0">
                <a:solidFill>
                  <a:srgbClr val="002060"/>
                </a:solidFill>
              </a:rPr>
              <a:t> Á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Việt</a:t>
            </a:r>
            <a:r>
              <a:rPr lang="en-US" sz="3200" dirty="0" smtClean="0">
                <a:solidFill>
                  <a:srgbClr val="002060"/>
                </a:solidFill>
              </a:rPr>
              <a:t> Nam </a:t>
            </a:r>
            <a:r>
              <a:rPr lang="en-US" sz="3200" dirty="0" err="1" smtClean="0">
                <a:solidFill>
                  <a:srgbClr val="002060"/>
                </a:solidFill>
              </a:rPr>
              <a:t>xác</a:t>
            </a:r>
            <a:r>
              <a:rPr lang="en-US" sz="3200" dirty="0" smtClean="0">
                <a:solidFill>
                  <a:srgbClr val="002060"/>
                </a:solidFill>
              </a:rPr>
              <a:t> </a:t>
            </a:r>
            <a:r>
              <a:rPr lang="en-US" sz="3200" dirty="0" err="1" smtClean="0">
                <a:solidFill>
                  <a:srgbClr val="002060"/>
                </a:solidFill>
              </a:rPr>
              <a:t>lập</a:t>
            </a:r>
            <a:r>
              <a:rPr lang="en-US" sz="3200" dirty="0" smtClean="0">
                <a:solidFill>
                  <a:srgbClr val="002060"/>
                </a:solidFill>
              </a:rPr>
              <a:t>: </a:t>
            </a:r>
            <a:r>
              <a:rPr lang="en-US" sz="3200" dirty="0" err="1" smtClean="0">
                <a:solidFill>
                  <a:srgbClr val="002060"/>
                </a:solidFill>
              </a:rPr>
              <a:t>Chùa</a:t>
            </a:r>
            <a:r>
              <a:rPr lang="en-US" sz="3200" dirty="0" smtClean="0">
                <a:solidFill>
                  <a:srgbClr val="002060"/>
                </a:solidFill>
              </a:rPr>
              <a:t> </a:t>
            </a:r>
            <a:r>
              <a:rPr lang="en-US" sz="3200" dirty="0" err="1" smtClean="0">
                <a:solidFill>
                  <a:srgbClr val="002060"/>
                </a:solidFill>
              </a:rPr>
              <a:t>có</a:t>
            </a:r>
            <a:r>
              <a:rPr lang="en-US" sz="3200" dirty="0" smtClean="0">
                <a:solidFill>
                  <a:srgbClr val="002060"/>
                </a:solidFill>
              </a:rPr>
              <a:t> </a:t>
            </a:r>
            <a:r>
              <a:rPr lang="en-US" sz="3200" dirty="0" err="1" smtClean="0">
                <a:solidFill>
                  <a:srgbClr val="002060"/>
                </a:solidFill>
              </a:rPr>
              <a:t>tượng</a:t>
            </a:r>
            <a:r>
              <a:rPr lang="en-US" sz="3200" dirty="0" smtClean="0">
                <a:solidFill>
                  <a:srgbClr val="002060"/>
                </a:solidFill>
              </a:rPr>
              <a:t> </a:t>
            </a:r>
            <a:r>
              <a:rPr lang="en-US" sz="3200" dirty="0" err="1">
                <a:solidFill>
                  <a:srgbClr val="002060"/>
                </a:solidFill>
              </a:rPr>
              <a:t>P</a:t>
            </a:r>
            <a:r>
              <a:rPr lang="en-US" sz="3200" dirty="0" err="1" smtClean="0">
                <a:solidFill>
                  <a:srgbClr val="002060"/>
                </a:solidFill>
              </a:rPr>
              <a:t>hật</a:t>
            </a:r>
            <a:r>
              <a:rPr lang="en-US" sz="3200" dirty="0" smtClean="0">
                <a:solidFill>
                  <a:srgbClr val="002060"/>
                </a:solidFill>
              </a:rPr>
              <a:t> </a:t>
            </a:r>
            <a:r>
              <a:rPr lang="en-US" sz="3200" dirty="0" err="1" smtClean="0">
                <a:solidFill>
                  <a:srgbClr val="002060"/>
                </a:solidFill>
              </a:rPr>
              <a:t>bằng</a:t>
            </a:r>
            <a:r>
              <a:rPr lang="en-US" sz="3200" dirty="0" smtClean="0">
                <a:solidFill>
                  <a:srgbClr val="002060"/>
                </a:solidFill>
              </a:rPr>
              <a:t> </a:t>
            </a:r>
            <a:r>
              <a:rPr lang="en-US" sz="3200" dirty="0" err="1" smtClean="0">
                <a:solidFill>
                  <a:srgbClr val="002060"/>
                </a:solidFill>
              </a:rPr>
              <a:t>đồng</a:t>
            </a:r>
            <a:r>
              <a:rPr lang="en-US" sz="3200" dirty="0" smtClean="0">
                <a:solidFill>
                  <a:srgbClr val="002060"/>
                </a:solidFill>
              </a:rPr>
              <a:t> </a:t>
            </a:r>
            <a:r>
              <a:rPr lang="en-US" sz="3200" dirty="0" err="1" smtClean="0">
                <a:solidFill>
                  <a:srgbClr val="002060"/>
                </a:solidFill>
              </a:rPr>
              <a:t>dát</a:t>
            </a:r>
            <a:r>
              <a:rPr lang="en-US" sz="3200" dirty="0" smtClean="0">
                <a:solidFill>
                  <a:srgbClr val="002060"/>
                </a:solidFill>
              </a:rPr>
              <a:t> </a:t>
            </a:r>
            <a:r>
              <a:rPr lang="en-US" sz="3200" dirty="0" err="1" smtClean="0">
                <a:solidFill>
                  <a:srgbClr val="002060"/>
                </a:solidFill>
              </a:rPr>
              <a:t>vàng</a:t>
            </a:r>
            <a:r>
              <a:rPr lang="en-US" sz="3200" dirty="0" smtClean="0">
                <a:solidFill>
                  <a:srgbClr val="002060"/>
                </a:solidFill>
              </a:rPr>
              <a:t> </a:t>
            </a:r>
            <a:r>
              <a:rPr lang="en-US" sz="3200" dirty="0" err="1" smtClean="0">
                <a:solidFill>
                  <a:srgbClr val="002060"/>
                </a:solidFill>
              </a:rPr>
              <a:t>lớn</a:t>
            </a:r>
            <a:r>
              <a:rPr lang="en-US" sz="3200" dirty="0" smtClean="0">
                <a:solidFill>
                  <a:srgbClr val="002060"/>
                </a:solidFill>
              </a:rPr>
              <a:t> </a:t>
            </a:r>
            <a:r>
              <a:rPr lang="en-US" sz="3200" dirty="0" err="1" smtClean="0">
                <a:solidFill>
                  <a:srgbClr val="002060"/>
                </a:solidFill>
              </a:rPr>
              <a:t>nhất</a:t>
            </a:r>
            <a:r>
              <a:rPr lang="en-US" sz="3200" dirty="0" smtClean="0">
                <a:solidFill>
                  <a:srgbClr val="002060"/>
                </a:solidFill>
              </a:rPr>
              <a:t> </a:t>
            </a:r>
            <a:r>
              <a:rPr lang="en-US" sz="3200" dirty="0" err="1" smtClean="0">
                <a:solidFill>
                  <a:srgbClr val="002060"/>
                </a:solidFill>
              </a:rPr>
              <a:t>Châu</a:t>
            </a:r>
            <a:r>
              <a:rPr lang="en-US" sz="3200" dirty="0" smtClean="0">
                <a:solidFill>
                  <a:srgbClr val="002060"/>
                </a:solidFill>
              </a:rPr>
              <a:t> á, </a:t>
            </a:r>
            <a:r>
              <a:rPr lang="en-US" sz="3200" dirty="0" err="1" smtClean="0">
                <a:solidFill>
                  <a:srgbClr val="002060"/>
                </a:solidFill>
              </a:rPr>
              <a:t>Chùa</a:t>
            </a:r>
            <a:r>
              <a:rPr lang="en-US" sz="3200" dirty="0" smtClean="0">
                <a:solidFill>
                  <a:srgbClr val="002060"/>
                </a:solidFill>
              </a:rPr>
              <a:t> </a:t>
            </a:r>
            <a:r>
              <a:rPr lang="en-US" sz="3200" dirty="0" err="1" smtClean="0">
                <a:solidFill>
                  <a:srgbClr val="002060"/>
                </a:solidFill>
              </a:rPr>
              <a:t>có</a:t>
            </a:r>
            <a:r>
              <a:rPr lang="en-US" sz="3200" dirty="0" smtClean="0">
                <a:solidFill>
                  <a:srgbClr val="002060"/>
                </a:solidFill>
              </a:rPr>
              <a:t> </a:t>
            </a:r>
            <a:r>
              <a:rPr lang="en-US" sz="3200" dirty="0" err="1" smtClean="0">
                <a:solidFill>
                  <a:srgbClr val="002060"/>
                </a:solidFill>
              </a:rPr>
              <a:t>hành</a:t>
            </a:r>
            <a:r>
              <a:rPr lang="en-US" sz="3200" dirty="0" smtClean="0">
                <a:solidFill>
                  <a:srgbClr val="002060"/>
                </a:solidFill>
              </a:rPr>
              <a:t> </a:t>
            </a:r>
            <a:r>
              <a:rPr lang="en-US" sz="3200" dirty="0" err="1" smtClean="0">
                <a:solidFill>
                  <a:srgbClr val="002060"/>
                </a:solidFill>
              </a:rPr>
              <a:t>lang</a:t>
            </a:r>
            <a:r>
              <a:rPr lang="en-US" sz="3200" dirty="0" smtClean="0">
                <a:solidFill>
                  <a:srgbClr val="002060"/>
                </a:solidFill>
              </a:rPr>
              <a:t> La </a:t>
            </a:r>
            <a:r>
              <a:rPr lang="en-US" sz="3200" dirty="0" err="1" smtClean="0">
                <a:solidFill>
                  <a:srgbClr val="002060"/>
                </a:solidFill>
              </a:rPr>
              <a:t>Hán</a:t>
            </a:r>
            <a:r>
              <a:rPr lang="en-US" sz="3200" dirty="0" smtClean="0">
                <a:solidFill>
                  <a:srgbClr val="002060"/>
                </a:solidFill>
              </a:rPr>
              <a:t> </a:t>
            </a:r>
            <a:r>
              <a:rPr lang="en-US" sz="3200" dirty="0" err="1" smtClean="0">
                <a:solidFill>
                  <a:srgbClr val="002060"/>
                </a:solidFill>
              </a:rPr>
              <a:t>dài</a:t>
            </a:r>
            <a:r>
              <a:rPr lang="en-US" sz="3200" dirty="0" smtClean="0">
                <a:solidFill>
                  <a:srgbClr val="002060"/>
                </a:solidFill>
              </a:rPr>
              <a:t> </a:t>
            </a:r>
            <a:r>
              <a:rPr lang="en-US" sz="3200" dirty="0" err="1" smtClean="0">
                <a:solidFill>
                  <a:srgbClr val="002060"/>
                </a:solidFill>
              </a:rPr>
              <a:t>nhất</a:t>
            </a:r>
            <a:r>
              <a:rPr lang="en-US" sz="3200" dirty="0" smtClean="0">
                <a:solidFill>
                  <a:srgbClr val="002060"/>
                </a:solidFill>
              </a:rPr>
              <a:t> </a:t>
            </a:r>
            <a:r>
              <a:rPr lang="en-US" sz="3200" dirty="0" err="1" smtClean="0">
                <a:solidFill>
                  <a:srgbClr val="002060"/>
                </a:solidFill>
              </a:rPr>
              <a:t>Châu</a:t>
            </a:r>
            <a:r>
              <a:rPr lang="en-US" sz="3200" dirty="0" smtClean="0">
                <a:solidFill>
                  <a:srgbClr val="002060"/>
                </a:solidFill>
              </a:rPr>
              <a:t> Á, </a:t>
            </a:r>
            <a:r>
              <a:rPr lang="en-US" sz="3200" dirty="0" err="1" smtClean="0">
                <a:solidFill>
                  <a:srgbClr val="002060"/>
                </a:solidFill>
              </a:rPr>
              <a:t>chùa</a:t>
            </a:r>
            <a:r>
              <a:rPr lang="en-US" sz="3200" dirty="0" smtClean="0">
                <a:solidFill>
                  <a:srgbClr val="002060"/>
                </a:solidFill>
              </a:rPr>
              <a:t> </a:t>
            </a:r>
            <a:r>
              <a:rPr lang="en-US" sz="3200" dirty="0" err="1" smtClean="0">
                <a:solidFill>
                  <a:srgbClr val="002060"/>
                </a:solidFill>
              </a:rPr>
              <a:t>có</a:t>
            </a:r>
            <a:r>
              <a:rPr lang="en-US" sz="3200" dirty="0" smtClean="0">
                <a:solidFill>
                  <a:srgbClr val="002060"/>
                </a:solidFill>
              </a:rPr>
              <a:t> </a:t>
            </a:r>
            <a:r>
              <a:rPr lang="en-US" sz="3200" dirty="0" err="1" smtClean="0">
                <a:solidFill>
                  <a:srgbClr val="002060"/>
                </a:solidFill>
              </a:rPr>
              <a:t>tượng</a:t>
            </a:r>
            <a:r>
              <a:rPr lang="en-US" sz="3200" dirty="0" smtClean="0">
                <a:solidFill>
                  <a:srgbClr val="002060"/>
                </a:solidFill>
              </a:rPr>
              <a:t> Di </a:t>
            </a:r>
            <a:r>
              <a:rPr lang="en-US" sz="3200" dirty="0" err="1" smtClean="0">
                <a:solidFill>
                  <a:srgbClr val="002060"/>
                </a:solidFill>
              </a:rPr>
              <a:t>Lặc</a:t>
            </a:r>
            <a:r>
              <a:rPr lang="en-US" sz="3200" dirty="0" smtClean="0">
                <a:solidFill>
                  <a:srgbClr val="002060"/>
                </a:solidFill>
              </a:rPr>
              <a:t> </a:t>
            </a:r>
            <a:r>
              <a:rPr lang="en-US" sz="3200" dirty="0" err="1" smtClean="0">
                <a:solidFill>
                  <a:srgbClr val="002060"/>
                </a:solidFill>
              </a:rPr>
              <a:t>bằng</a:t>
            </a:r>
            <a:r>
              <a:rPr lang="en-US" sz="3200" dirty="0" smtClean="0">
                <a:solidFill>
                  <a:srgbClr val="002060"/>
                </a:solidFill>
              </a:rPr>
              <a:t> </a:t>
            </a:r>
            <a:r>
              <a:rPr lang="en-US" sz="3200" dirty="0" err="1" smtClean="0">
                <a:solidFill>
                  <a:srgbClr val="002060"/>
                </a:solidFill>
              </a:rPr>
              <a:t>đồng</a:t>
            </a:r>
            <a:r>
              <a:rPr lang="en-US" sz="3200" dirty="0" smtClean="0">
                <a:solidFill>
                  <a:srgbClr val="002060"/>
                </a:solidFill>
              </a:rPr>
              <a:t> </a:t>
            </a:r>
            <a:r>
              <a:rPr lang="en-US" sz="3200" dirty="0" err="1" smtClean="0">
                <a:solidFill>
                  <a:srgbClr val="002060"/>
                </a:solidFill>
              </a:rPr>
              <a:t>lớn</a:t>
            </a:r>
            <a:r>
              <a:rPr lang="en-US" sz="3200" dirty="0" smtClean="0">
                <a:solidFill>
                  <a:srgbClr val="002060"/>
                </a:solidFill>
              </a:rPr>
              <a:t> </a:t>
            </a:r>
            <a:r>
              <a:rPr lang="en-US" sz="3200" dirty="0" err="1" smtClean="0">
                <a:solidFill>
                  <a:srgbClr val="002060"/>
                </a:solidFill>
              </a:rPr>
              <a:t>nhất</a:t>
            </a:r>
            <a:r>
              <a:rPr lang="en-US" sz="3200" dirty="0" smtClean="0">
                <a:solidFill>
                  <a:srgbClr val="002060"/>
                </a:solidFill>
              </a:rPr>
              <a:t> </a:t>
            </a:r>
            <a:r>
              <a:rPr lang="en-US" sz="3200" dirty="0" err="1" smtClean="0">
                <a:solidFill>
                  <a:srgbClr val="002060"/>
                </a:solidFill>
              </a:rPr>
              <a:t>Đông</a:t>
            </a:r>
            <a:r>
              <a:rPr lang="en-US" sz="3200" dirty="0" smtClean="0">
                <a:solidFill>
                  <a:srgbClr val="002060"/>
                </a:solidFill>
              </a:rPr>
              <a:t> Nam Á,…</a:t>
            </a:r>
            <a:endParaRPr lang="en-US" sz="3200" dirty="0">
              <a:solidFill>
                <a:srgbClr val="002060"/>
              </a:solidFill>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44562"/>
          </a:xfrm>
        </p:spPr>
        <p:txBody>
          <a:bodyPr>
            <a:normAutofit/>
          </a:bodyPr>
          <a:lstStyle/>
          <a:p>
            <a:r>
              <a:rPr lang="en-US" sz="3600" dirty="0" err="1" smtClean="0"/>
              <a:t>Đạo</a:t>
            </a:r>
            <a:r>
              <a:rPr lang="en-US" sz="3600" dirty="0" smtClean="0"/>
              <a:t> </a:t>
            </a:r>
            <a:r>
              <a:rPr lang="en-US" sz="3600" dirty="0" err="1" smtClean="0"/>
              <a:t>Thiên</a:t>
            </a:r>
            <a:r>
              <a:rPr lang="en-US" sz="3600" dirty="0" smtClean="0"/>
              <a:t> </a:t>
            </a:r>
            <a:r>
              <a:rPr lang="en-US" sz="3600" dirty="0" err="1" smtClean="0"/>
              <a:t>Chúa</a:t>
            </a:r>
            <a:r>
              <a:rPr lang="en-US" sz="3600" dirty="0" smtClean="0"/>
              <a:t> </a:t>
            </a:r>
            <a:endParaRPr lang="en-US" sz="3600" dirty="0"/>
          </a:p>
        </p:txBody>
      </p:sp>
      <p:pic>
        <p:nvPicPr>
          <p:cNvPr id="6" name="Content Placeholder 5" descr="Gia_đình_Công_giáo.jpg"/>
          <p:cNvPicPr>
            <a:picLocks noGrp="1" noChangeAspect="1"/>
          </p:cNvPicPr>
          <p:nvPr>
            <p:ph idx="1"/>
          </p:nvPr>
        </p:nvPicPr>
        <p:blipFill>
          <a:blip r:embed="rId2"/>
          <a:stretch>
            <a:fillRect/>
          </a:stretch>
        </p:blipFill>
        <p:spPr>
          <a:xfrm>
            <a:off x="0" y="838200"/>
            <a:ext cx="9144000" cy="6019800"/>
          </a:xfrm>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hà-thờ-Công-giáo-ở-Jakarta.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2" name="Title 1"/>
          <p:cNvSpPr>
            <a:spLocks noGrp="1"/>
          </p:cNvSpPr>
          <p:nvPr>
            <p:ph type="title"/>
          </p:nvPr>
        </p:nvSpPr>
        <p:spPr>
          <a:xfrm>
            <a:off x="0" y="0"/>
            <a:ext cx="9144000" cy="6858000"/>
          </a:xfrm>
        </p:spPr>
        <p:txBody>
          <a:bodyPr>
            <a:normAutofit/>
          </a:bodyPr>
          <a:lstStyle/>
          <a:p>
            <a:pPr algn="l"/>
            <a:r>
              <a:rPr lang="en-US" sz="3600" dirty="0" err="1" smtClean="0">
                <a:solidFill>
                  <a:srgbClr val="002060"/>
                </a:solidFill>
              </a:rPr>
              <a:t>Thiên</a:t>
            </a:r>
            <a:r>
              <a:rPr lang="en-US" sz="3600" dirty="0" smtClean="0">
                <a:solidFill>
                  <a:srgbClr val="002060"/>
                </a:solidFill>
              </a:rPr>
              <a:t> </a:t>
            </a:r>
            <a:r>
              <a:rPr lang="en-US" sz="3600" dirty="0" err="1" smtClean="0">
                <a:solidFill>
                  <a:srgbClr val="002060"/>
                </a:solidFill>
              </a:rPr>
              <a:t>chúa</a:t>
            </a:r>
            <a:r>
              <a:rPr lang="en-US" sz="3600" dirty="0" smtClean="0">
                <a:solidFill>
                  <a:srgbClr val="002060"/>
                </a:solidFill>
              </a:rPr>
              <a:t> </a:t>
            </a:r>
            <a:r>
              <a:rPr lang="en-US" sz="3600" dirty="0" err="1" smtClean="0">
                <a:solidFill>
                  <a:srgbClr val="002060"/>
                </a:solidFill>
              </a:rPr>
              <a:t>giáo</a:t>
            </a:r>
            <a:r>
              <a:rPr lang="en-US" sz="3600" dirty="0" smtClean="0">
                <a:solidFill>
                  <a:srgbClr val="002060"/>
                </a:solidFill>
              </a:rPr>
              <a:t> do </a:t>
            </a:r>
            <a:r>
              <a:rPr lang="en-US" sz="3600" dirty="0" err="1" smtClean="0">
                <a:solidFill>
                  <a:srgbClr val="002060"/>
                </a:solidFill>
              </a:rPr>
              <a:t>đức</a:t>
            </a:r>
            <a:r>
              <a:rPr lang="en-US" sz="3600" dirty="0" smtClean="0">
                <a:solidFill>
                  <a:srgbClr val="002060"/>
                </a:solidFill>
              </a:rPr>
              <a:t> </a:t>
            </a:r>
            <a:r>
              <a:rPr lang="en-US" sz="3600" dirty="0" err="1" smtClean="0">
                <a:solidFill>
                  <a:srgbClr val="002060"/>
                </a:solidFill>
              </a:rPr>
              <a:t>chúa</a:t>
            </a:r>
            <a:r>
              <a:rPr lang="en-US" sz="3600" dirty="0" smtClean="0">
                <a:solidFill>
                  <a:srgbClr val="002060"/>
                </a:solidFill>
              </a:rPr>
              <a:t> </a:t>
            </a:r>
            <a:r>
              <a:rPr lang="en-US" sz="3600" dirty="0" err="1" smtClean="0">
                <a:solidFill>
                  <a:srgbClr val="002060"/>
                </a:solidFill>
              </a:rPr>
              <a:t>Jesu</a:t>
            </a:r>
            <a:r>
              <a:rPr lang="en-US" sz="3600" dirty="0" smtClean="0">
                <a:solidFill>
                  <a:srgbClr val="002060"/>
                </a:solidFill>
              </a:rPr>
              <a:t> </a:t>
            </a:r>
            <a:r>
              <a:rPr lang="en-US" sz="3600" dirty="0" err="1" smtClean="0">
                <a:solidFill>
                  <a:srgbClr val="002060"/>
                </a:solidFill>
              </a:rPr>
              <a:t>mở</a:t>
            </a:r>
            <a:r>
              <a:rPr lang="en-US" sz="3600" dirty="0" smtClean="0">
                <a:solidFill>
                  <a:srgbClr val="002060"/>
                </a:solidFill>
              </a:rPr>
              <a:t> </a:t>
            </a:r>
            <a:r>
              <a:rPr lang="en-US" sz="3600" dirty="0" err="1" smtClean="0">
                <a:solidFill>
                  <a:srgbClr val="002060"/>
                </a:solidFill>
              </a:rPr>
              <a:t>ra</a:t>
            </a:r>
            <a:r>
              <a:rPr lang="en-US" sz="3600" dirty="0" smtClean="0">
                <a:solidFill>
                  <a:srgbClr val="002060"/>
                </a:solidFill>
              </a:rPr>
              <a:t> ở </a:t>
            </a:r>
            <a:r>
              <a:rPr lang="en-US" sz="3600" dirty="0" err="1" smtClean="0">
                <a:solidFill>
                  <a:srgbClr val="002060"/>
                </a:solidFill>
              </a:rPr>
              <a:t>nước</a:t>
            </a:r>
            <a:r>
              <a:rPr lang="en-US" sz="3600" dirty="0" smtClean="0">
                <a:solidFill>
                  <a:srgbClr val="002060"/>
                </a:solidFill>
              </a:rPr>
              <a:t> Do </a:t>
            </a:r>
            <a:r>
              <a:rPr lang="en-US" sz="3600" dirty="0" err="1" smtClean="0">
                <a:solidFill>
                  <a:srgbClr val="002060"/>
                </a:solidFill>
              </a:rPr>
              <a:t>Thái</a:t>
            </a:r>
            <a:r>
              <a:rPr lang="en-US" sz="3600" dirty="0" smtClean="0">
                <a:solidFill>
                  <a:srgbClr val="002060"/>
                </a:solidFill>
              </a:rPr>
              <a:t> </a:t>
            </a:r>
            <a:r>
              <a:rPr lang="en-US" sz="3600" dirty="0" err="1" smtClean="0">
                <a:solidFill>
                  <a:srgbClr val="002060"/>
                </a:solidFill>
              </a:rPr>
              <a:t>cách</a:t>
            </a:r>
            <a:r>
              <a:rPr lang="en-US" sz="3600" dirty="0" smtClean="0">
                <a:solidFill>
                  <a:srgbClr val="002060"/>
                </a:solidFill>
              </a:rPr>
              <a:t> </a:t>
            </a:r>
            <a:r>
              <a:rPr lang="en-US" sz="3600" dirty="0" err="1" smtClean="0">
                <a:solidFill>
                  <a:srgbClr val="002060"/>
                </a:solidFill>
              </a:rPr>
              <a:t>đây</a:t>
            </a:r>
            <a:r>
              <a:rPr lang="en-US" sz="3600" dirty="0" smtClean="0">
                <a:solidFill>
                  <a:srgbClr val="002060"/>
                </a:solidFill>
              </a:rPr>
              <a:t> </a:t>
            </a:r>
            <a:r>
              <a:rPr lang="en-US" sz="3600" dirty="0" err="1" smtClean="0">
                <a:solidFill>
                  <a:srgbClr val="002060"/>
                </a:solidFill>
              </a:rPr>
              <a:t>khoảng</a:t>
            </a:r>
            <a:r>
              <a:rPr lang="en-US" sz="3600" dirty="0" smtClean="0">
                <a:solidFill>
                  <a:srgbClr val="002060"/>
                </a:solidFill>
              </a:rPr>
              <a:t> 2000 </a:t>
            </a:r>
            <a:r>
              <a:rPr lang="en-US" sz="3600" dirty="0" err="1" smtClean="0">
                <a:solidFill>
                  <a:srgbClr val="002060"/>
                </a:solidFill>
              </a:rPr>
              <a:t>năm</a:t>
            </a:r>
            <a:r>
              <a:rPr lang="en-US" sz="3600" dirty="0" smtClean="0">
                <a:solidFill>
                  <a:srgbClr val="002060"/>
                </a:solidFill>
              </a:rPr>
              <a:t>. </a:t>
            </a:r>
            <a:r>
              <a:rPr lang="en-US" sz="3600" dirty="0" err="1" smtClean="0">
                <a:solidFill>
                  <a:srgbClr val="002060"/>
                </a:solidFill>
              </a:rPr>
              <a:t>Sau</a:t>
            </a:r>
            <a:r>
              <a:rPr lang="en-US" sz="3600" dirty="0" smtClean="0">
                <a:solidFill>
                  <a:srgbClr val="002060"/>
                </a:solidFill>
              </a:rPr>
              <a:t> </a:t>
            </a:r>
            <a:r>
              <a:rPr lang="en-US" sz="3600" dirty="0" err="1" smtClean="0">
                <a:solidFill>
                  <a:srgbClr val="002060"/>
                </a:solidFill>
              </a:rPr>
              <a:t>đó</a:t>
            </a:r>
            <a:r>
              <a:rPr lang="en-US" sz="3600" dirty="0" smtClean="0">
                <a:solidFill>
                  <a:srgbClr val="002060"/>
                </a:solidFill>
              </a:rPr>
              <a:t>  </a:t>
            </a:r>
            <a:r>
              <a:rPr lang="en-US" sz="3600" dirty="0" err="1" smtClean="0">
                <a:solidFill>
                  <a:srgbClr val="002060"/>
                </a:solidFill>
              </a:rPr>
              <a:t>bị</a:t>
            </a:r>
            <a:r>
              <a:rPr lang="en-US" sz="3600" dirty="0" smtClean="0">
                <a:solidFill>
                  <a:srgbClr val="002060"/>
                </a:solidFill>
              </a:rPr>
              <a:t> </a:t>
            </a:r>
            <a:r>
              <a:rPr lang="en-US" sz="3600" dirty="0" err="1" smtClean="0">
                <a:solidFill>
                  <a:srgbClr val="002060"/>
                </a:solidFill>
              </a:rPr>
              <a:t>phân</a:t>
            </a:r>
            <a:r>
              <a:rPr lang="en-US" sz="3600" dirty="0" smtClean="0">
                <a:solidFill>
                  <a:srgbClr val="002060"/>
                </a:solidFill>
              </a:rPr>
              <a:t> </a:t>
            </a:r>
            <a:r>
              <a:rPr lang="en-US" sz="3600" dirty="0" err="1" smtClean="0">
                <a:solidFill>
                  <a:srgbClr val="002060"/>
                </a:solidFill>
              </a:rPr>
              <a:t>chia</a:t>
            </a:r>
            <a:r>
              <a:rPr lang="en-US" sz="3600" dirty="0" smtClean="0">
                <a:solidFill>
                  <a:srgbClr val="002060"/>
                </a:solidFill>
              </a:rPr>
              <a:t> </a:t>
            </a:r>
            <a:r>
              <a:rPr lang="en-US" sz="3600" dirty="0" err="1" smtClean="0">
                <a:solidFill>
                  <a:srgbClr val="002060"/>
                </a:solidFill>
              </a:rPr>
              <a:t>thành</a:t>
            </a:r>
            <a:r>
              <a:rPr lang="en-US" sz="3600" dirty="0" smtClean="0">
                <a:solidFill>
                  <a:srgbClr val="002060"/>
                </a:solidFill>
              </a:rPr>
              <a:t> </a:t>
            </a:r>
            <a:r>
              <a:rPr lang="en-US" sz="3600" dirty="0" err="1" smtClean="0">
                <a:solidFill>
                  <a:srgbClr val="002060"/>
                </a:solidFill>
              </a:rPr>
              <a:t>nhiều</a:t>
            </a:r>
            <a:r>
              <a:rPr lang="en-US" sz="3600" dirty="0" smtClean="0">
                <a:solidFill>
                  <a:srgbClr val="002060"/>
                </a:solidFill>
              </a:rPr>
              <a:t> </a:t>
            </a:r>
            <a:r>
              <a:rPr lang="en-US" sz="3600" dirty="0" err="1" smtClean="0">
                <a:solidFill>
                  <a:srgbClr val="002060"/>
                </a:solidFill>
              </a:rPr>
              <a:t>Giáo</a:t>
            </a:r>
            <a:r>
              <a:rPr lang="en-US" sz="3600" dirty="0" smtClean="0">
                <a:solidFill>
                  <a:srgbClr val="002060"/>
                </a:solidFill>
              </a:rPr>
              <a:t> </a:t>
            </a:r>
            <a:r>
              <a:rPr lang="en-US" sz="3600" dirty="0" err="1" smtClean="0">
                <a:solidFill>
                  <a:srgbClr val="002060"/>
                </a:solidFill>
              </a:rPr>
              <a:t>hội</a:t>
            </a:r>
            <a:r>
              <a:rPr lang="en-US" sz="3600" dirty="0" smtClean="0">
                <a:solidFill>
                  <a:srgbClr val="002060"/>
                </a:solidFill>
              </a:rPr>
              <a:t>, </a:t>
            </a:r>
            <a:r>
              <a:rPr lang="en-US" sz="3600" dirty="0" err="1" smtClean="0">
                <a:solidFill>
                  <a:srgbClr val="002060"/>
                </a:solidFill>
              </a:rPr>
              <a:t>người</a:t>
            </a:r>
            <a:r>
              <a:rPr lang="en-US" sz="3600" dirty="0" smtClean="0">
                <a:solidFill>
                  <a:srgbClr val="002060"/>
                </a:solidFill>
              </a:rPr>
              <a:t> </a:t>
            </a:r>
            <a:r>
              <a:rPr lang="en-US" sz="3600" dirty="0" err="1" smtClean="0">
                <a:solidFill>
                  <a:srgbClr val="002060"/>
                </a:solidFill>
              </a:rPr>
              <a:t>ta</a:t>
            </a:r>
            <a:r>
              <a:rPr lang="en-US" sz="3600" dirty="0" smtClean="0">
                <a:solidFill>
                  <a:srgbClr val="002060"/>
                </a:solidFill>
              </a:rPr>
              <a:t> </a:t>
            </a:r>
            <a:r>
              <a:rPr lang="en-US" sz="3600" dirty="0" err="1" smtClean="0">
                <a:solidFill>
                  <a:srgbClr val="002060"/>
                </a:solidFill>
              </a:rPr>
              <a:t>dùng</a:t>
            </a:r>
            <a:r>
              <a:rPr lang="en-US" sz="3600" dirty="0" smtClean="0">
                <a:solidFill>
                  <a:srgbClr val="002060"/>
                </a:solidFill>
              </a:rPr>
              <a:t> </a:t>
            </a:r>
            <a:r>
              <a:rPr lang="en-US" sz="3600" dirty="0" err="1" smtClean="0">
                <a:solidFill>
                  <a:srgbClr val="002060"/>
                </a:solidFill>
              </a:rPr>
              <a:t>thuật</a:t>
            </a:r>
            <a:r>
              <a:rPr lang="en-US" sz="3600" dirty="0" smtClean="0">
                <a:solidFill>
                  <a:srgbClr val="002060"/>
                </a:solidFill>
              </a:rPr>
              <a:t> </a:t>
            </a:r>
            <a:r>
              <a:rPr lang="en-US" sz="3600" dirty="0" err="1" smtClean="0">
                <a:solidFill>
                  <a:srgbClr val="002060"/>
                </a:solidFill>
              </a:rPr>
              <a:t>ngữ</a:t>
            </a:r>
            <a:r>
              <a:rPr lang="en-US" sz="3600" dirty="0" smtClean="0">
                <a:solidFill>
                  <a:srgbClr val="002060"/>
                </a:solidFill>
              </a:rPr>
              <a:t> </a:t>
            </a:r>
            <a:r>
              <a:rPr lang="en-US" sz="3600" dirty="0" err="1" smtClean="0">
                <a:solidFill>
                  <a:srgbClr val="002060"/>
                </a:solidFill>
              </a:rPr>
              <a:t>Công</a:t>
            </a:r>
            <a:r>
              <a:rPr lang="en-US" sz="3600" dirty="0" smtClean="0">
                <a:solidFill>
                  <a:srgbClr val="002060"/>
                </a:solidFill>
              </a:rPr>
              <a:t> </a:t>
            </a:r>
            <a:r>
              <a:rPr lang="en-US" sz="3600" dirty="0" err="1" smtClean="0">
                <a:solidFill>
                  <a:srgbClr val="002060"/>
                </a:solidFill>
              </a:rPr>
              <a:t>giáo</a:t>
            </a:r>
            <a:r>
              <a:rPr lang="en-US" sz="3600" dirty="0" smtClean="0">
                <a:solidFill>
                  <a:srgbClr val="002060"/>
                </a:solidFill>
              </a:rPr>
              <a:t> </a:t>
            </a:r>
            <a:r>
              <a:rPr lang="en-US" sz="3600" dirty="0" err="1" smtClean="0">
                <a:solidFill>
                  <a:srgbClr val="002060"/>
                </a:solidFill>
              </a:rPr>
              <a:t>để</a:t>
            </a:r>
            <a:r>
              <a:rPr lang="en-US" sz="3600" dirty="0" smtClean="0">
                <a:solidFill>
                  <a:srgbClr val="002060"/>
                </a:solidFill>
              </a:rPr>
              <a:t> </a:t>
            </a:r>
            <a:r>
              <a:rPr lang="en-US" sz="3600" dirty="0" err="1" smtClean="0">
                <a:solidFill>
                  <a:srgbClr val="002060"/>
                </a:solidFill>
              </a:rPr>
              <a:t>chỉ</a:t>
            </a:r>
            <a:r>
              <a:rPr lang="en-US" sz="3600" dirty="0" smtClean="0">
                <a:solidFill>
                  <a:srgbClr val="002060"/>
                </a:solidFill>
              </a:rPr>
              <a:t> </a:t>
            </a:r>
            <a:r>
              <a:rPr lang="en-US" sz="3600" dirty="0" err="1" smtClean="0">
                <a:solidFill>
                  <a:srgbClr val="002060"/>
                </a:solidFill>
              </a:rPr>
              <a:t>Giáo</a:t>
            </a:r>
            <a:r>
              <a:rPr lang="en-US" sz="3600" dirty="0" smtClean="0">
                <a:solidFill>
                  <a:srgbClr val="002060"/>
                </a:solidFill>
              </a:rPr>
              <a:t> </a:t>
            </a:r>
            <a:r>
              <a:rPr lang="en-US" sz="3600" dirty="0" err="1" smtClean="0">
                <a:solidFill>
                  <a:srgbClr val="002060"/>
                </a:solidFill>
              </a:rPr>
              <a:t>hội</a:t>
            </a:r>
            <a:r>
              <a:rPr lang="en-US" sz="3600" dirty="0" smtClean="0">
                <a:solidFill>
                  <a:srgbClr val="002060"/>
                </a:solidFill>
              </a:rPr>
              <a:t> La </a:t>
            </a:r>
            <a:r>
              <a:rPr lang="en-US" sz="3600" dirty="0" err="1" smtClean="0">
                <a:solidFill>
                  <a:srgbClr val="002060"/>
                </a:solidFill>
              </a:rPr>
              <a:t>Mã</a:t>
            </a:r>
            <a:r>
              <a:rPr lang="en-US" sz="3600" dirty="0" smtClean="0">
                <a:solidFill>
                  <a:srgbClr val="002060"/>
                </a:solidFill>
              </a:rPr>
              <a:t> </a:t>
            </a:r>
            <a:r>
              <a:rPr lang="en-US" sz="3600" dirty="0" err="1" smtClean="0">
                <a:solidFill>
                  <a:srgbClr val="002060"/>
                </a:solidFill>
              </a:rPr>
              <a:t>để</a:t>
            </a:r>
            <a:r>
              <a:rPr lang="en-US" sz="3600" dirty="0" smtClean="0">
                <a:solidFill>
                  <a:srgbClr val="002060"/>
                </a:solidFill>
              </a:rPr>
              <a:t> </a:t>
            </a:r>
            <a:r>
              <a:rPr lang="en-US" sz="3600" dirty="0" err="1" smtClean="0">
                <a:solidFill>
                  <a:srgbClr val="002060"/>
                </a:solidFill>
              </a:rPr>
              <a:t>phân</a:t>
            </a:r>
            <a:r>
              <a:rPr lang="en-US" sz="3600" dirty="0" smtClean="0">
                <a:solidFill>
                  <a:srgbClr val="002060"/>
                </a:solidFill>
              </a:rPr>
              <a:t> </a:t>
            </a:r>
            <a:r>
              <a:rPr lang="en-US" sz="3600" dirty="0" err="1" smtClean="0">
                <a:solidFill>
                  <a:srgbClr val="002060"/>
                </a:solidFill>
              </a:rPr>
              <a:t>biệt</a:t>
            </a:r>
            <a:r>
              <a:rPr lang="en-US" sz="3600" dirty="0" smtClean="0">
                <a:solidFill>
                  <a:srgbClr val="002060"/>
                </a:solidFill>
              </a:rPr>
              <a:t> </a:t>
            </a:r>
            <a:r>
              <a:rPr lang="en-US" sz="3600" dirty="0" err="1" smtClean="0">
                <a:solidFill>
                  <a:srgbClr val="002060"/>
                </a:solidFill>
              </a:rPr>
              <a:t>với</a:t>
            </a:r>
            <a:r>
              <a:rPr lang="en-US" sz="3600" dirty="0" smtClean="0">
                <a:solidFill>
                  <a:srgbClr val="002060"/>
                </a:solidFill>
              </a:rPr>
              <a:t> </a:t>
            </a:r>
            <a:r>
              <a:rPr lang="en-US" sz="3600" dirty="0" err="1" smtClean="0">
                <a:solidFill>
                  <a:srgbClr val="002060"/>
                </a:solidFill>
              </a:rPr>
              <a:t>các</a:t>
            </a:r>
            <a:r>
              <a:rPr lang="en-US" sz="3600" dirty="0" smtClean="0">
                <a:solidFill>
                  <a:srgbClr val="002060"/>
                </a:solidFill>
              </a:rPr>
              <a:t> </a:t>
            </a:r>
            <a:r>
              <a:rPr lang="en-US" sz="3600" dirty="0" err="1" smtClean="0">
                <a:solidFill>
                  <a:srgbClr val="002060"/>
                </a:solidFill>
              </a:rPr>
              <a:t>Giáo</a:t>
            </a:r>
            <a:r>
              <a:rPr lang="en-US" sz="3600" dirty="0" smtClean="0">
                <a:solidFill>
                  <a:srgbClr val="002060"/>
                </a:solidFill>
              </a:rPr>
              <a:t> </a:t>
            </a:r>
            <a:r>
              <a:rPr lang="en-US" sz="3600" dirty="0" err="1" smtClean="0">
                <a:solidFill>
                  <a:srgbClr val="002060"/>
                </a:solidFill>
              </a:rPr>
              <a:t>hội</a:t>
            </a:r>
            <a:r>
              <a:rPr lang="en-US" sz="3600" dirty="0" smtClean="0">
                <a:solidFill>
                  <a:srgbClr val="002060"/>
                </a:solidFill>
              </a:rPr>
              <a:t> </a:t>
            </a:r>
            <a:r>
              <a:rPr lang="en-US" sz="3600" dirty="0" err="1" smtClean="0">
                <a:solidFill>
                  <a:srgbClr val="002060"/>
                </a:solidFill>
              </a:rPr>
              <a:t>khác</a:t>
            </a:r>
            <a:r>
              <a:rPr lang="en-US" sz="3600" dirty="0" smtClean="0">
                <a:solidFill>
                  <a:srgbClr val="002060"/>
                </a:solidFill>
              </a:rPr>
              <a:t>.</a:t>
            </a:r>
            <a:endParaRPr lang="en-US" sz="3600" dirty="0">
              <a:solidFill>
                <a:srgbClr val="002060"/>
              </a:solidFill>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Rectangle 3"/>
          <p:cNvSpPr/>
          <p:nvPr/>
        </p:nvSpPr>
        <p:spPr>
          <a:xfrm>
            <a:off x="533400" y="914400"/>
            <a:ext cx="5029200" cy="1323439"/>
          </a:xfrm>
          <a:prstGeom prst="rect">
            <a:avLst/>
          </a:prstGeom>
        </p:spPr>
        <p:txBody>
          <a:bodyPr wrap="square">
            <a:spAutoFit/>
          </a:bodyPr>
          <a:lstStyle/>
          <a:p>
            <a:r>
              <a:rPr lang="en-US" sz="4000" b="1" dirty="0" smtClean="0">
                <a:solidFill>
                  <a:srgbClr val="002060"/>
                </a:solidFill>
              </a:rPr>
              <a:t>II. Giáo dục</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1. Từ thế kỉ X-XV</a:t>
            </a:r>
            <a:endParaRPr lang="en-US" sz="4000" dirty="0"/>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pic>
        <p:nvPicPr>
          <p:cNvPr id="5" name="Content Placeholder 3" descr="vualethanhtong.jpg"/>
          <p:cNvPicPr>
            <a:picLocks noChangeAspect="1"/>
          </p:cNvPicPr>
          <p:nvPr/>
        </p:nvPicPr>
        <p:blipFill>
          <a:blip r:embed="rId3"/>
          <a:stretch>
            <a:fillRect/>
          </a:stretch>
        </p:blipFill>
        <p:spPr>
          <a:xfrm>
            <a:off x="457200" y="1295400"/>
            <a:ext cx="3581400" cy="3581400"/>
          </a:xfrm>
          <a:prstGeom prst="rect">
            <a:avLst/>
          </a:prstGeom>
        </p:spPr>
      </p:pic>
      <p:sp>
        <p:nvSpPr>
          <p:cNvPr id="6" name="Text Placeholder 5"/>
          <p:cNvSpPr txBox="1">
            <a:spLocks/>
          </p:cNvSpPr>
          <p:nvPr/>
        </p:nvSpPr>
        <p:spPr>
          <a:xfrm>
            <a:off x="4495800" y="1752600"/>
            <a:ext cx="4038600" cy="2819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Vua: Lê Thánh Tông (1023-1072)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 Ông tên thật là Lý Nhật Tôn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N</a:t>
            </a:r>
            <a:r>
              <a:rPr kumimoji="0" lang="vi-VN" sz="1800" b="0" i="0" u="none" strike="noStrike" kern="1200" cap="none" spc="0" normalizeH="0" baseline="0" noProof="0" dirty="0" smtClean="0">
                <a:ln>
                  <a:noFill/>
                </a:ln>
                <a:solidFill>
                  <a:srgbClr val="002060"/>
                </a:solidFill>
                <a:effectLst/>
                <a:uLnTx/>
                <a:uFillTx/>
                <a:latin typeface="+mn-lt"/>
                <a:ea typeface="+mn-ea"/>
                <a:cs typeface="+mn-cs"/>
              </a:rPr>
              <a:t>gười ở làng Cổ Pháp, nay thuộc về huyện Từ Sơn, tỉnh Bắc Ninh, Việt Nam</a:t>
            </a:r>
            <a:endParaRPr kumimoji="0" lang="en-US" sz="18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vi-VN" sz="1800" b="0" i="0" u="none" strike="noStrike" kern="1200" cap="none" spc="0" normalizeH="0" baseline="0" noProof="0" dirty="0" smtClean="0">
                <a:ln>
                  <a:noFill/>
                </a:ln>
                <a:solidFill>
                  <a:srgbClr val="002060"/>
                </a:solidFill>
                <a:effectLst/>
                <a:uLnTx/>
                <a:uFillTx/>
                <a:latin typeface="+mn-lt"/>
                <a:ea typeface="+mn-ea"/>
                <a:cs typeface="+mn-cs"/>
              </a:rPr>
              <a:t> </a:t>
            </a:r>
            <a:r>
              <a:rPr kumimoji="0" lang="en-US" sz="1800" b="0" i="0" u="none" strike="noStrike" kern="1200" cap="none" spc="0" normalizeH="0" baseline="0" noProof="0" dirty="0" smtClean="0">
                <a:ln>
                  <a:noFill/>
                </a:ln>
                <a:solidFill>
                  <a:srgbClr val="002060"/>
                </a:solidFill>
                <a:effectLst/>
                <a:uLnTx/>
                <a:uFillTx/>
                <a:latin typeface="+mn-lt"/>
                <a:ea typeface="+mn-ea"/>
                <a:cs typeface="+mn-cs"/>
              </a:rPr>
              <a:t>C</a:t>
            </a:r>
            <a:r>
              <a:rPr kumimoji="0" lang="vi-VN" sz="1800" b="0" i="0" u="none" strike="noStrike" kern="1200" cap="none" spc="0" normalizeH="0" baseline="0" noProof="0" dirty="0" smtClean="0">
                <a:ln>
                  <a:noFill/>
                </a:ln>
                <a:solidFill>
                  <a:srgbClr val="002060"/>
                </a:solidFill>
                <a:effectLst/>
                <a:uLnTx/>
                <a:uFillTx/>
                <a:latin typeface="+mn-lt"/>
                <a:ea typeface="+mn-ea"/>
                <a:cs typeface="+mn-cs"/>
              </a:rPr>
              <a:t>ai trị từ năm 1054 đến năm 1072</a:t>
            </a:r>
            <a:endParaRPr kumimoji="0" lang="en-US" sz="1800" b="0" i="0" u="none" strike="noStrike" kern="1200" cap="none" spc="0" normalizeH="0" baseline="0" noProof="0" dirty="0" smtClean="0">
              <a:ln>
                <a:noFill/>
              </a:ln>
              <a:solidFill>
                <a:srgbClr val="002060"/>
              </a:solidFill>
              <a:effectLst/>
              <a:uLnTx/>
              <a:uFillTx/>
              <a:latin typeface="+mn-lt"/>
              <a:ea typeface="+mn-ea"/>
              <a:cs typeface="+mn-cs"/>
            </a:endParaRPr>
          </a:p>
        </p:txBody>
      </p:sp>
      <p:sp>
        <p:nvSpPr>
          <p:cNvPr id="7" name="Title 1"/>
          <p:cNvSpPr>
            <a:spLocks noGrp="1"/>
          </p:cNvSpPr>
          <p:nvPr>
            <p:ph type="title"/>
          </p:nvPr>
        </p:nvSpPr>
        <p:spPr>
          <a:xfrm>
            <a:off x="457200" y="228600"/>
            <a:ext cx="8229600" cy="1143000"/>
          </a:xfrm>
        </p:spPr>
        <p:txBody>
          <a:bodyPr>
            <a:normAutofit/>
          </a:bodyPr>
          <a:lstStyle/>
          <a:p>
            <a:r>
              <a:rPr lang="en-US" sz="3600" dirty="0" err="1" smtClean="0">
                <a:solidFill>
                  <a:schemeClr val="tx2"/>
                </a:solidFill>
                <a:effectLst>
                  <a:outerShdw blurRad="38100" dist="38100" dir="2700000" algn="tl">
                    <a:srgbClr val="000000">
                      <a:alpha val="43137"/>
                    </a:srgbClr>
                  </a:outerShdw>
                </a:effectLst>
              </a:rPr>
              <a:t>Năm</a:t>
            </a:r>
            <a:r>
              <a:rPr lang="en-US" sz="3600" dirty="0" smtClean="0">
                <a:solidFill>
                  <a:schemeClr val="tx2"/>
                </a:solidFill>
              </a:rPr>
              <a:t> 1070 </a:t>
            </a:r>
            <a:r>
              <a:rPr lang="en-US" sz="3600" dirty="0" err="1" smtClean="0">
                <a:solidFill>
                  <a:schemeClr val="tx2"/>
                </a:solidFill>
              </a:rPr>
              <a:t>Lí</a:t>
            </a:r>
            <a:r>
              <a:rPr lang="en-US" sz="3600" dirty="0" smtClean="0">
                <a:solidFill>
                  <a:schemeClr val="tx2"/>
                </a:solidFill>
              </a:rPr>
              <a:t> </a:t>
            </a:r>
            <a:r>
              <a:rPr lang="en-US" sz="3600" dirty="0" err="1" smtClean="0">
                <a:solidFill>
                  <a:schemeClr val="tx2"/>
                </a:solidFill>
              </a:rPr>
              <a:t>Thánh</a:t>
            </a:r>
            <a:r>
              <a:rPr lang="en-US" sz="3600" dirty="0" smtClean="0">
                <a:solidFill>
                  <a:schemeClr val="tx2"/>
                </a:solidFill>
              </a:rPr>
              <a:t> </a:t>
            </a:r>
            <a:r>
              <a:rPr lang="en-US" sz="3600" dirty="0" err="1" smtClean="0">
                <a:solidFill>
                  <a:schemeClr val="tx2"/>
                </a:solidFill>
              </a:rPr>
              <a:t>Tông</a:t>
            </a:r>
            <a:r>
              <a:rPr lang="en-US" sz="3600" dirty="0" smtClean="0">
                <a:solidFill>
                  <a:schemeClr val="tx2"/>
                </a:solidFill>
              </a:rPr>
              <a:t> </a:t>
            </a:r>
            <a:r>
              <a:rPr lang="en-US" sz="3600" dirty="0" err="1" smtClean="0">
                <a:solidFill>
                  <a:schemeClr val="tx2"/>
                </a:solidFill>
              </a:rPr>
              <a:t>cho</a:t>
            </a:r>
            <a:r>
              <a:rPr lang="en-US" sz="3600" dirty="0" smtClean="0">
                <a:solidFill>
                  <a:schemeClr val="tx2"/>
                </a:solidFill>
              </a:rPr>
              <a:t> </a:t>
            </a:r>
            <a:r>
              <a:rPr lang="en-US" sz="3600" dirty="0" err="1" smtClean="0">
                <a:solidFill>
                  <a:schemeClr val="tx2"/>
                </a:solidFill>
              </a:rPr>
              <a:t>lập</a:t>
            </a:r>
            <a:r>
              <a:rPr lang="en-US" sz="3600" dirty="0" smtClean="0">
                <a:solidFill>
                  <a:schemeClr val="tx2"/>
                </a:solidFill>
              </a:rPr>
              <a:t> </a:t>
            </a:r>
            <a:r>
              <a:rPr lang="en-US" sz="3600" dirty="0" err="1" smtClean="0">
                <a:solidFill>
                  <a:schemeClr val="tx2"/>
                </a:solidFill>
              </a:rPr>
              <a:t>văn</a:t>
            </a:r>
            <a:r>
              <a:rPr lang="en-US" sz="3600" dirty="0" smtClean="0">
                <a:solidFill>
                  <a:schemeClr val="tx2"/>
                </a:solidFill>
              </a:rPr>
              <a:t> </a:t>
            </a:r>
            <a:r>
              <a:rPr lang="en-US" sz="3600" dirty="0" err="1" smtClean="0">
                <a:solidFill>
                  <a:schemeClr val="tx2"/>
                </a:solidFill>
              </a:rPr>
              <a:t>miếu</a:t>
            </a:r>
            <a:endParaRPr lang="en-US" sz="3600" dirty="0">
              <a:solidFill>
                <a:schemeClr val="tx2"/>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1"/>
            <a:ext cx="9144000" cy="6858000"/>
          </a:xfrm>
          <a:prstGeom prst="rect">
            <a:avLst/>
          </a:prstGeom>
        </p:spPr>
      </p:pic>
      <p:sp>
        <p:nvSpPr>
          <p:cNvPr id="2" name="Title 1"/>
          <p:cNvSpPr>
            <a:spLocks noGrp="1"/>
          </p:cNvSpPr>
          <p:nvPr>
            <p:ph type="title"/>
          </p:nvPr>
        </p:nvSpPr>
        <p:spPr>
          <a:xfrm>
            <a:off x="0" y="1371600"/>
            <a:ext cx="9144000" cy="5486400"/>
          </a:xfrm>
        </p:spPr>
        <p:txBody>
          <a:bodyPr>
            <a:normAutofit/>
          </a:bodyPr>
          <a:lstStyle/>
          <a:p>
            <a:pPr algn="l"/>
            <a:r>
              <a:rPr lang="en-US" sz="3600" dirty="0" smtClean="0">
                <a:solidFill>
                  <a:srgbClr val="002060"/>
                </a:solidFill>
              </a:rPr>
              <a:t>- </a:t>
            </a:r>
            <a:r>
              <a:rPr lang="en-US" sz="3600" dirty="0" smtClean="0">
                <a:solidFill>
                  <a:srgbClr val="002060"/>
                </a:solidFill>
              </a:rPr>
              <a:t>Nho giáo: </a:t>
            </a:r>
            <a:br>
              <a:rPr lang="en-US" sz="3600" dirty="0" smtClean="0">
                <a:solidFill>
                  <a:srgbClr val="002060"/>
                </a:solidFill>
              </a:rPr>
            </a:br>
            <a:r>
              <a:rPr lang="en-US" sz="3600" dirty="0" smtClean="0">
                <a:solidFill>
                  <a:srgbClr val="002060"/>
                </a:solidFill>
              </a:rPr>
              <a:t>+ Do </a:t>
            </a:r>
            <a:r>
              <a:rPr lang="en-US" sz="3600" u="sng" dirty="0" smtClean="0">
                <a:solidFill>
                  <a:srgbClr val="002060"/>
                </a:solidFill>
                <a:hlinkClick r:id="" action="ppaction://noaction"/>
              </a:rPr>
              <a:t>Khổng Tử</a:t>
            </a:r>
            <a:r>
              <a:rPr lang="en-US" sz="3600" dirty="0" smtClean="0">
                <a:solidFill>
                  <a:srgbClr val="002060"/>
                </a:solidFill>
                <a:hlinkClick r:id="" action="ppaction://noaction"/>
              </a:rPr>
              <a:t>  </a:t>
            </a:r>
            <a:r>
              <a:rPr lang="en-US" sz="3600" dirty="0" smtClean="0">
                <a:solidFill>
                  <a:srgbClr val="002060"/>
                </a:solidFill>
              </a:rPr>
              <a:t>sáng lập     </a:t>
            </a:r>
            <a:br>
              <a:rPr lang="en-US" sz="3600" dirty="0" smtClean="0">
                <a:solidFill>
                  <a:srgbClr val="002060"/>
                </a:solidFill>
              </a:rPr>
            </a:br>
            <a:r>
              <a:rPr lang="en-US" sz="3600" dirty="0" smtClean="0">
                <a:solidFill>
                  <a:srgbClr val="002060"/>
                </a:solidFill>
              </a:rPr>
              <a:t>+ Du nhập vào nước ta từ thời Bắc Thuộc</a:t>
            </a:r>
            <a:br>
              <a:rPr lang="en-US" sz="3600" dirty="0" smtClean="0">
                <a:solidFill>
                  <a:srgbClr val="002060"/>
                </a:solidFill>
              </a:rPr>
            </a:br>
            <a:r>
              <a:rPr lang="en-US" sz="3600" dirty="0" smtClean="0">
                <a:solidFill>
                  <a:srgbClr val="002060"/>
                </a:solidFill>
              </a:rPr>
              <a:t>+ TK XV: Nho giáo chiếm vị trí độc tôn, là hệ tư tưởng của giai cấp phong kiến thống trị: </a:t>
            </a:r>
            <a:r>
              <a:rPr lang="en-US" sz="3600" u="sng" dirty="0" smtClean="0">
                <a:solidFill>
                  <a:srgbClr val="002060"/>
                </a:solidFill>
                <a:hlinkClick r:id="" action="ppaction://noaction"/>
              </a:rPr>
              <a:t>“Tam cương, Ngũ thường.”</a:t>
            </a:r>
            <a:r>
              <a:rPr lang="en-US" sz="3600" dirty="0" smtClean="0">
                <a:solidFill>
                  <a:srgbClr val="002060"/>
                </a:solidFill>
              </a:rPr>
              <a:t/>
            </a:r>
            <a:br>
              <a:rPr lang="en-US" sz="3600" dirty="0" smtClean="0">
                <a:solidFill>
                  <a:srgbClr val="002060"/>
                </a:solidFill>
              </a:rPr>
            </a:br>
            <a:r>
              <a:rPr lang="en-US" sz="3600" dirty="0" smtClean="0">
                <a:solidFill>
                  <a:srgbClr val="002060"/>
                </a:solidFill>
              </a:rPr>
              <a:t>+ Nó chi phối nội dung giáo dục và thi cử.</a:t>
            </a:r>
            <a:r>
              <a:rPr lang="en-US" sz="3200" dirty="0" smtClean="0"/>
              <a:t/>
            </a:r>
            <a:br>
              <a:rPr lang="en-US" sz="3200" dirty="0" smtClean="0"/>
            </a:br>
            <a:r>
              <a:rPr lang="en-US" sz="3200" dirty="0"/>
              <a:t> </a:t>
            </a:r>
            <a:r>
              <a:rPr lang="en-US" sz="3200" dirty="0" smtClean="0"/>
              <a:t>                      </a:t>
            </a:r>
            <a:endParaRPr lang="en-US" sz="3200" dirty="0"/>
          </a:p>
        </p:txBody>
      </p:sp>
      <p:sp>
        <p:nvSpPr>
          <p:cNvPr id="4" name="Rectangle 3"/>
          <p:cNvSpPr/>
          <p:nvPr/>
        </p:nvSpPr>
        <p:spPr>
          <a:xfrm>
            <a:off x="228600" y="381000"/>
            <a:ext cx="5638800" cy="1323439"/>
          </a:xfrm>
          <a:prstGeom prst="rect">
            <a:avLst/>
          </a:prstGeom>
        </p:spPr>
        <p:txBody>
          <a:bodyPr wrap="square">
            <a:spAutoFit/>
          </a:bodyPr>
          <a:lstStyle/>
          <a:p>
            <a:r>
              <a:rPr lang="en-US" sz="4000" b="1" dirty="0" smtClean="0">
                <a:solidFill>
                  <a:srgbClr val="002060"/>
                </a:solidFill>
              </a:rPr>
              <a:t>I. Tư tưởng, tôn giáo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1. Từ thế kỉ X-XV</a:t>
            </a:r>
            <a:endParaRPr lang="en-US" sz="4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2"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2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200"/>
                                        <p:tgtEl>
                                          <p:spTgt spid="2"/>
                                        </p:tgtEl>
                                        <p:attrNameLst>
                                          <p:attrName>fillcolor</p:attrName>
                                        </p:attrNameLst>
                                      </p:cBhvr>
                                      <p:tavLst>
                                        <p:tav tm="0">
                                          <p:val>
                                            <p:clrVal>
                                              <a:schemeClr val="accent2"/>
                                            </p:clrVal>
                                          </p:val>
                                        </p:tav>
                                        <p:tav tm="50000">
                                          <p:val>
                                            <p:clrVal>
                                              <a:schemeClr val="hlink"/>
                                            </p:clrVal>
                                          </p:val>
                                        </p:tav>
                                      </p:tavLst>
                                    </p:anim>
                                    <p:set>
                                      <p:cBhvr>
                                        <p:cTn id="14" dur="2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Title 1"/>
          <p:cNvSpPr>
            <a:spLocks noGrp="1"/>
          </p:cNvSpPr>
          <p:nvPr>
            <p:ph type="title"/>
          </p:nvPr>
        </p:nvSpPr>
        <p:spPr>
          <a:xfrm>
            <a:off x="457200" y="274638"/>
            <a:ext cx="8229600" cy="1143000"/>
          </a:xfrm>
        </p:spPr>
        <p:txBody>
          <a:bodyPr>
            <a:normAutofit fontScale="90000"/>
            <a:scene3d>
              <a:camera prst="orthographicFront"/>
              <a:lightRig rig="threePt" dir="t"/>
            </a:scene3d>
            <a:sp3d extrusionH="57150">
              <a:bevelT w="50800" h="38100" prst="riblet"/>
            </a:sp3d>
          </a:bodyPr>
          <a:lstStyle/>
          <a:p>
            <a:r>
              <a:rPr lang="en-US" dirty="0" smtClean="0"/>
              <a:t> </a:t>
            </a:r>
            <a:r>
              <a:rPr lang="en-US" dirty="0" err="1" smtClean="0">
                <a:solidFill>
                  <a:schemeClr val="tx2"/>
                </a:solidFill>
              </a:rPr>
              <a:t>Năm</a:t>
            </a:r>
            <a:r>
              <a:rPr lang="en-US" dirty="0" smtClean="0">
                <a:solidFill>
                  <a:schemeClr val="tx2"/>
                </a:solidFill>
              </a:rPr>
              <a:t> 1075 </a:t>
            </a:r>
            <a:r>
              <a:rPr lang="en-US" dirty="0" err="1" smtClean="0">
                <a:solidFill>
                  <a:schemeClr val="tx2"/>
                </a:solidFill>
              </a:rPr>
              <a:t>khoa</a:t>
            </a:r>
            <a:r>
              <a:rPr lang="en-US" dirty="0" smtClean="0">
                <a:solidFill>
                  <a:schemeClr val="tx2"/>
                </a:solidFill>
              </a:rPr>
              <a:t> </a:t>
            </a:r>
            <a:r>
              <a:rPr lang="en-US" dirty="0" err="1" smtClean="0">
                <a:solidFill>
                  <a:schemeClr val="tx2"/>
                </a:solidFill>
              </a:rPr>
              <a:t>thi</a:t>
            </a:r>
            <a:r>
              <a:rPr lang="en-US" dirty="0" smtClean="0">
                <a:solidFill>
                  <a:schemeClr val="tx2"/>
                </a:solidFill>
              </a:rPr>
              <a:t> </a:t>
            </a:r>
            <a:r>
              <a:rPr lang="en-US" dirty="0" err="1" smtClean="0">
                <a:solidFill>
                  <a:schemeClr val="tx2"/>
                </a:solidFill>
              </a:rPr>
              <a:t>quốc</a:t>
            </a:r>
            <a:r>
              <a:rPr lang="en-US" dirty="0" smtClean="0">
                <a:solidFill>
                  <a:schemeClr val="tx2"/>
                </a:solidFill>
              </a:rPr>
              <a:t> </a:t>
            </a:r>
            <a:r>
              <a:rPr lang="en-US" dirty="0" err="1" smtClean="0">
                <a:solidFill>
                  <a:schemeClr val="tx2"/>
                </a:solidFill>
              </a:rPr>
              <a:t>gia</a:t>
            </a:r>
            <a:r>
              <a:rPr lang="en-US" dirty="0" smtClean="0">
                <a:solidFill>
                  <a:schemeClr val="tx2"/>
                </a:solidFill>
              </a:rPr>
              <a:t> </a:t>
            </a:r>
            <a:r>
              <a:rPr lang="en-US" dirty="0" err="1" smtClean="0">
                <a:solidFill>
                  <a:schemeClr val="tx2"/>
                </a:solidFill>
              </a:rPr>
              <a:t>đầu</a:t>
            </a:r>
            <a:r>
              <a:rPr lang="en-US" dirty="0" smtClean="0">
                <a:solidFill>
                  <a:schemeClr val="tx2"/>
                </a:solidFill>
              </a:rPr>
              <a:t> </a:t>
            </a:r>
            <a:r>
              <a:rPr lang="en-US" dirty="0" err="1" smtClean="0">
                <a:solidFill>
                  <a:schemeClr val="tx2"/>
                </a:solidFill>
              </a:rPr>
              <a:t>tiên</a:t>
            </a:r>
            <a:r>
              <a:rPr lang="en-US" dirty="0" smtClean="0">
                <a:solidFill>
                  <a:schemeClr val="tx2"/>
                </a:solidFill>
              </a:rPr>
              <a:t> </a:t>
            </a:r>
            <a:r>
              <a:rPr lang="en-US" dirty="0" err="1" smtClean="0">
                <a:solidFill>
                  <a:schemeClr val="tx2"/>
                </a:solidFill>
              </a:rPr>
              <a:t>được</a:t>
            </a:r>
            <a:r>
              <a:rPr lang="en-US" dirty="0" smtClean="0">
                <a:solidFill>
                  <a:schemeClr val="tx2"/>
                </a:solidFill>
              </a:rPr>
              <a:t> </a:t>
            </a:r>
            <a:r>
              <a:rPr lang="en-US" dirty="0" err="1" smtClean="0">
                <a:solidFill>
                  <a:schemeClr val="tx2"/>
                </a:solidFill>
              </a:rPr>
              <a:t>tổ</a:t>
            </a:r>
            <a:r>
              <a:rPr lang="en-US" dirty="0" smtClean="0">
                <a:solidFill>
                  <a:schemeClr val="tx2"/>
                </a:solidFill>
              </a:rPr>
              <a:t> </a:t>
            </a:r>
            <a:r>
              <a:rPr lang="en-US" dirty="0" err="1" smtClean="0">
                <a:solidFill>
                  <a:schemeClr val="tx2"/>
                </a:solidFill>
              </a:rPr>
              <a:t>chức</a:t>
            </a:r>
            <a:endParaRPr lang="en-US" dirty="0">
              <a:solidFill>
                <a:schemeClr val="tx2"/>
              </a:solidFill>
            </a:endParaRPr>
          </a:p>
        </p:txBody>
      </p:sp>
      <p:pic>
        <p:nvPicPr>
          <p:cNvPr id="5" name="Content Placeholder 7" descr="nhung-giai-thoai-hay-ve-luong-the-vinh-1481610698593-0-0-307-494-crop-1481610707525.jpg"/>
          <p:cNvPicPr>
            <a:picLocks noChangeAspect="1"/>
          </p:cNvPicPr>
          <p:nvPr/>
        </p:nvPicPr>
        <p:blipFill>
          <a:blip r:embed="rId3"/>
          <a:stretch>
            <a:fillRect/>
          </a:stretch>
        </p:blipFill>
        <p:spPr>
          <a:xfrm>
            <a:off x="381000" y="1447800"/>
            <a:ext cx="3925824" cy="3505200"/>
          </a:xfrm>
          <a:prstGeom prst="rect">
            <a:avLst/>
          </a:prstGeom>
        </p:spPr>
      </p:pic>
      <p:sp>
        <p:nvSpPr>
          <p:cNvPr id="6" name="Content Placeholder 5"/>
          <p:cNvSpPr txBox="1">
            <a:spLocks/>
          </p:cNvSpPr>
          <p:nvPr/>
        </p:nvSpPr>
        <p:spPr>
          <a:xfrm>
            <a:off x="5105400" y="1600200"/>
            <a:ext cx="3429000" cy="2438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vi-VN" sz="2000" b="0" i="0" u="none" strike="noStrike" kern="1200" cap="none" spc="0" normalizeH="0" baseline="0" noProof="0" dirty="0" smtClean="0">
                <a:ln>
                  <a:noFill/>
                </a:ln>
                <a:solidFill>
                  <a:srgbClr val="002060"/>
                </a:solidFill>
                <a:effectLst/>
                <a:uLnTx/>
                <a:uFillTx/>
                <a:latin typeface="+mn-lt"/>
                <a:ea typeface="+mn-ea"/>
                <a:cs typeface="+mn-cs"/>
              </a:rPr>
              <a:t>Trạng nguyên: Lê Văn Trịnh (1050 - ?)</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Quê: Bắc Ninh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vi-VN" sz="2000" b="0" i="0" u="none" strike="noStrike" kern="1200" cap="none" spc="0" normalizeH="0" baseline="0" noProof="0" dirty="0" smtClean="0">
                <a:ln>
                  <a:noFill/>
                </a:ln>
                <a:solidFill>
                  <a:srgbClr val="002060"/>
                </a:solidFill>
                <a:effectLst/>
                <a:uLnTx/>
                <a:uFillTx/>
                <a:latin typeface="+mn-lt"/>
                <a:ea typeface="+mn-ea"/>
                <a:cs typeface="+mn-cs"/>
              </a:rPr>
              <a:t>Là người đỗ đầu trong khoa thi đầu tiên của Nho học Việt Nam</a:t>
            </a: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Trường</a:t>
            </a:r>
            <a:r>
              <a:rPr lang="en-US" dirty="0" smtClean="0">
                <a:solidFill>
                  <a:schemeClr val="tx2"/>
                </a:solidFill>
              </a:rPr>
              <a:t> </a:t>
            </a:r>
            <a:r>
              <a:rPr lang="en-US" dirty="0" err="1" smtClean="0">
                <a:solidFill>
                  <a:schemeClr val="tx2"/>
                </a:solidFill>
              </a:rPr>
              <a:t>đại</a:t>
            </a:r>
            <a:r>
              <a:rPr lang="en-US" dirty="0" smtClean="0">
                <a:solidFill>
                  <a:schemeClr val="tx2"/>
                </a:solidFill>
              </a:rPr>
              <a:t> </a:t>
            </a:r>
            <a:r>
              <a:rPr lang="en-US" dirty="0" err="1" smtClean="0">
                <a:solidFill>
                  <a:schemeClr val="tx2"/>
                </a:solidFill>
              </a:rPr>
              <a:t>học</a:t>
            </a:r>
            <a:r>
              <a:rPr lang="en-US" dirty="0" smtClean="0">
                <a:solidFill>
                  <a:schemeClr val="tx2"/>
                </a:solidFill>
              </a:rPr>
              <a:t> </a:t>
            </a:r>
            <a:r>
              <a:rPr lang="en-US" dirty="0" err="1" smtClean="0">
                <a:solidFill>
                  <a:schemeClr val="tx2"/>
                </a:solidFill>
              </a:rPr>
              <a:t>đầu</a:t>
            </a:r>
            <a:r>
              <a:rPr lang="en-US" dirty="0" smtClean="0">
                <a:solidFill>
                  <a:schemeClr val="tx2"/>
                </a:solidFill>
              </a:rPr>
              <a:t> </a:t>
            </a:r>
            <a:r>
              <a:rPr lang="en-US" dirty="0" err="1" smtClean="0">
                <a:solidFill>
                  <a:schemeClr val="tx2"/>
                </a:solidFill>
              </a:rPr>
              <a:t>tiên</a:t>
            </a:r>
            <a:endParaRPr lang="en-US" dirty="0">
              <a:solidFill>
                <a:schemeClr val="tx2"/>
              </a:solidFill>
            </a:endParaRPr>
          </a:p>
        </p:txBody>
      </p:sp>
      <p:pic>
        <p:nvPicPr>
          <p:cNvPr id="6" name="Content Placeholder 5" descr="images1840753_1.jpg"/>
          <p:cNvPicPr>
            <a:picLocks noGrp="1" noChangeAspect="1"/>
          </p:cNvPicPr>
          <p:nvPr>
            <p:ph sz="half" idx="1"/>
          </p:nvPr>
        </p:nvPicPr>
        <p:blipFill>
          <a:blip r:embed="rId2"/>
          <a:stretch>
            <a:fillRect/>
          </a:stretch>
        </p:blipFill>
        <p:spPr>
          <a:xfrm>
            <a:off x="381000" y="1828800"/>
            <a:ext cx="4259580" cy="3276600"/>
          </a:xfrm>
        </p:spPr>
      </p:pic>
      <p:sp>
        <p:nvSpPr>
          <p:cNvPr id="4" name="Content Placeholder 3"/>
          <p:cNvSpPr>
            <a:spLocks noGrp="1"/>
          </p:cNvSpPr>
          <p:nvPr>
            <p:ph sz="half" idx="2"/>
          </p:nvPr>
        </p:nvSpPr>
        <p:spPr/>
        <p:txBody>
          <a:bodyPr>
            <a:normAutofit/>
          </a:bodyPr>
          <a:lstStyle/>
          <a:p>
            <a:r>
              <a:rPr lang="en-US" sz="2200" dirty="0" smtClean="0"/>
              <a:t>Đ</a:t>
            </a:r>
            <a:r>
              <a:rPr lang="vi-VN" sz="2200" dirty="0" smtClean="0"/>
              <a:t>ược xây dựng từ năm </a:t>
            </a:r>
            <a:r>
              <a:rPr lang="en-US" sz="2200" dirty="0" smtClean="0"/>
              <a:t>1070</a:t>
            </a:r>
          </a:p>
          <a:p>
            <a:r>
              <a:rPr lang="vi-VN" sz="2200" dirty="0" smtClean="0"/>
              <a:t>Năm </a:t>
            </a:r>
            <a:r>
              <a:rPr lang="en-US" sz="2200" dirty="0" smtClean="0"/>
              <a:t>1076</a:t>
            </a:r>
            <a:r>
              <a:rPr lang="vi-VN" sz="2200" dirty="0" smtClean="0"/>
              <a:t>,</a:t>
            </a:r>
            <a:r>
              <a:rPr lang="en-US" sz="2200" dirty="0" smtClean="0"/>
              <a:t> </a:t>
            </a:r>
            <a:r>
              <a:rPr lang="en-US" sz="2200" dirty="0" err="1" smtClean="0"/>
              <a:t>Lý</a:t>
            </a:r>
            <a:r>
              <a:rPr lang="en-US" sz="2200" dirty="0" smtClean="0"/>
              <a:t> </a:t>
            </a:r>
            <a:r>
              <a:rPr lang="en-US" sz="2200" dirty="0" err="1" smtClean="0"/>
              <a:t>Nhân</a:t>
            </a:r>
            <a:r>
              <a:rPr lang="en-US" sz="2200" dirty="0" smtClean="0"/>
              <a:t> </a:t>
            </a:r>
            <a:r>
              <a:rPr lang="en-US" sz="2200" dirty="0" err="1" smtClean="0"/>
              <a:t>Tông</a:t>
            </a:r>
            <a:r>
              <a:rPr lang="vi-VN" sz="2200" dirty="0" smtClean="0"/>
              <a:t> cho lập trường Quốc Tử Giám ở bên cạnh Văn Miếu có thể coi đây là trường </a:t>
            </a:r>
            <a:r>
              <a:rPr lang="en-US" sz="2200" dirty="0" err="1" smtClean="0"/>
              <a:t>đại</a:t>
            </a:r>
            <a:r>
              <a:rPr lang="en-US" sz="2200" dirty="0" smtClean="0"/>
              <a:t> </a:t>
            </a:r>
            <a:r>
              <a:rPr lang="en-US" sz="2200" dirty="0" err="1" smtClean="0"/>
              <a:t>học</a:t>
            </a:r>
            <a:r>
              <a:rPr lang="vi-VN" sz="2200" dirty="0" smtClean="0"/>
              <a:t> đầu tiên ở Việt Nam</a:t>
            </a:r>
            <a:endParaRPr lang="en-US" sz="2200" dirty="0"/>
          </a:p>
        </p:txBody>
      </p:sp>
      <p:sp>
        <p:nvSpPr>
          <p:cNvPr id="5" name="Footer Placeholder 4"/>
          <p:cNvSpPr>
            <a:spLocks noGrp="1"/>
          </p:cNvSpPr>
          <p:nvPr>
            <p:ph type="ftr" sz="quarter" idx="11"/>
          </p:nvPr>
        </p:nvSpPr>
        <p:spPr>
          <a:xfrm>
            <a:off x="381000" y="6400800"/>
            <a:ext cx="8458200" cy="304800"/>
          </a:xfrm>
        </p:spPr>
        <p:txBody>
          <a:bodyPr/>
          <a:lstStyle/>
          <a:p>
            <a:r>
              <a:rPr lang="en-US" sz="1400" spc="300" dirty="0" smtClean="0">
                <a:solidFill>
                  <a:schemeClr val="bg1">
                    <a:lumMod val="50000"/>
                  </a:schemeClr>
                </a:solidFill>
              </a:rPr>
              <a:t>(</a:t>
            </a:r>
            <a:r>
              <a:rPr lang="en-US" sz="1400" spc="300" dirty="0" err="1" smtClean="0">
                <a:solidFill>
                  <a:schemeClr val="bg1">
                    <a:lumMod val="50000"/>
                  </a:schemeClr>
                </a:solidFill>
              </a:rPr>
              <a:t>Giáo</a:t>
            </a:r>
            <a:r>
              <a:rPr lang="en-US" sz="1400" spc="300" dirty="0" smtClean="0">
                <a:solidFill>
                  <a:schemeClr val="bg1">
                    <a:lumMod val="50000"/>
                  </a:schemeClr>
                </a:solidFill>
              </a:rPr>
              <a:t> </a:t>
            </a:r>
            <a:r>
              <a:rPr lang="en-US" sz="1400" spc="300" dirty="0" err="1" smtClean="0">
                <a:solidFill>
                  <a:schemeClr val="bg1">
                    <a:lumMod val="50000"/>
                  </a:schemeClr>
                </a:solidFill>
              </a:rPr>
              <a:t>dục</a:t>
            </a:r>
            <a:r>
              <a:rPr lang="en-US" sz="1400" spc="300" dirty="0" smtClean="0">
                <a:solidFill>
                  <a:schemeClr val="bg1">
                    <a:lumMod val="50000"/>
                  </a:schemeClr>
                </a:solidFill>
              </a:rPr>
              <a:t> </a:t>
            </a:r>
            <a:r>
              <a:rPr lang="en-US" sz="1400" spc="300" dirty="0" err="1" smtClean="0">
                <a:solidFill>
                  <a:schemeClr val="bg1">
                    <a:lumMod val="50000"/>
                  </a:schemeClr>
                </a:solidFill>
              </a:rPr>
              <a:t>Việt</a:t>
            </a:r>
            <a:r>
              <a:rPr lang="en-US" sz="1400" spc="300" dirty="0" smtClean="0">
                <a:solidFill>
                  <a:schemeClr val="bg1">
                    <a:lumMod val="50000"/>
                  </a:schemeClr>
                </a:solidFill>
              </a:rPr>
              <a:t> Nam </a:t>
            </a:r>
            <a:r>
              <a:rPr lang="en-US" sz="1400" spc="300" dirty="0" err="1" smtClean="0">
                <a:solidFill>
                  <a:schemeClr val="bg1">
                    <a:lumMod val="50000"/>
                  </a:schemeClr>
                </a:solidFill>
              </a:rPr>
              <a:t>từ</a:t>
            </a:r>
            <a:r>
              <a:rPr lang="en-US" sz="1400" spc="300" dirty="0" smtClean="0">
                <a:solidFill>
                  <a:schemeClr val="bg1">
                    <a:lumMod val="50000"/>
                  </a:schemeClr>
                </a:solidFill>
              </a:rPr>
              <a:t> </a:t>
            </a:r>
            <a:r>
              <a:rPr lang="en-US" sz="1400" spc="300" dirty="0" err="1" smtClean="0">
                <a:solidFill>
                  <a:schemeClr val="bg1">
                    <a:lumMod val="50000"/>
                  </a:schemeClr>
                </a:solidFill>
              </a:rPr>
              <a:t>thế</a:t>
            </a:r>
            <a:r>
              <a:rPr lang="en-US" sz="1400" spc="300" dirty="0" smtClean="0">
                <a:solidFill>
                  <a:schemeClr val="bg1">
                    <a:lumMod val="50000"/>
                  </a:schemeClr>
                </a:solidFill>
              </a:rPr>
              <a:t> </a:t>
            </a:r>
            <a:r>
              <a:rPr lang="en-US" sz="1400" spc="300" dirty="0" err="1" smtClean="0">
                <a:solidFill>
                  <a:schemeClr val="bg1">
                    <a:lumMod val="50000"/>
                  </a:schemeClr>
                </a:solidFill>
              </a:rPr>
              <a:t>kỉ</a:t>
            </a:r>
            <a:r>
              <a:rPr lang="en-US" sz="1400" spc="300" dirty="0" smtClean="0">
                <a:solidFill>
                  <a:schemeClr val="bg1">
                    <a:lumMod val="50000"/>
                  </a:schemeClr>
                </a:solidFill>
              </a:rPr>
              <a:t>  X – XV)</a:t>
            </a:r>
          </a:p>
          <a:p>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solidFill>
                  <a:schemeClr val="tx2"/>
                </a:solidFill>
              </a:rPr>
              <a:t>Năm</a:t>
            </a:r>
            <a:r>
              <a:rPr lang="en-US" sz="4000" dirty="0" smtClean="0">
                <a:solidFill>
                  <a:schemeClr val="tx2"/>
                </a:solidFill>
              </a:rPr>
              <a:t> 1484 </a:t>
            </a:r>
            <a:r>
              <a:rPr lang="en-US" sz="4000" dirty="0" err="1" smtClean="0">
                <a:solidFill>
                  <a:schemeClr val="tx2"/>
                </a:solidFill>
              </a:rPr>
              <a:t>dựng</a:t>
            </a:r>
            <a:r>
              <a:rPr lang="en-US" sz="4000" dirty="0" smtClean="0">
                <a:solidFill>
                  <a:schemeClr val="tx2"/>
                </a:solidFill>
              </a:rPr>
              <a:t> </a:t>
            </a:r>
            <a:r>
              <a:rPr lang="en-US" sz="4000" dirty="0" err="1" smtClean="0">
                <a:solidFill>
                  <a:schemeClr val="tx2"/>
                </a:solidFill>
              </a:rPr>
              <a:t>bia</a:t>
            </a:r>
            <a:r>
              <a:rPr lang="en-US" sz="4000" dirty="0" smtClean="0">
                <a:solidFill>
                  <a:schemeClr val="tx2"/>
                </a:solidFill>
              </a:rPr>
              <a:t> </a:t>
            </a:r>
            <a:r>
              <a:rPr lang="en-US" sz="4000" dirty="0" err="1" smtClean="0">
                <a:solidFill>
                  <a:schemeClr val="tx2"/>
                </a:solidFill>
              </a:rPr>
              <a:t>ghi</a:t>
            </a:r>
            <a:r>
              <a:rPr lang="en-US" sz="4000" dirty="0" smtClean="0">
                <a:solidFill>
                  <a:schemeClr val="tx2"/>
                </a:solidFill>
              </a:rPr>
              <a:t> </a:t>
            </a:r>
            <a:r>
              <a:rPr lang="en-US" sz="4000" dirty="0" err="1" smtClean="0">
                <a:solidFill>
                  <a:schemeClr val="tx2"/>
                </a:solidFill>
              </a:rPr>
              <a:t>tên</a:t>
            </a:r>
            <a:r>
              <a:rPr lang="en-US" sz="4000" dirty="0" smtClean="0">
                <a:solidFill>
                  <a:schemeClr val="tx2"/>
                </a:solidFill>
              </a:rPr>
              <a:t> </a:t>
            </a:r>
            <a:r>
              <a:rPr lang="en-US" sz="4000" dirty="0" err="1" smtClean="0">
                <a:solidFill>
                  <a:schemeClr val="tx2"/>
                </a:solidFill>
              </a:rPr>
              <a:t>tiến</a:t>
            </a:r>
            <a:r>
              <a:rPr lang="en-US" sz="4000" dirty="0" smtClean="0">
                <a:solidFill>
                  <a:schemeClr val="tx2"/>
                </a:solidFill>
              </a:rPr>
              <a:t> </a:t>
            </a:r>
            <a:r>
              <a:rPr lang="en-US" sz="4000" dirty="0" err="1" smtClean="0">
                <a:solidFill>
                  <a:schemeClr val="tx2"/>
                </a:solidFill>
              </a:rPr>
              <a:t>sĩ</a:t>
            </a:r>
            <a:endParaRPr lang="en-US" sz="4000" dirty="0">
              <a:solidFill>
                <a:schemeClr val="tx2"/>
              </a:solidFill>
            </a:endParaRPr>
          </a:p>
        </p:txBody>
      </p:sp>
      <p:pic>
        <p:nvPicPr>
          <p:cNvPr id="6" name="Content Placeholder 5" descr="temple-of-literature-5.jpg"/>
          <p:cNvPicPr>
            <a:picLocks noGrp="1" noChangeAspect="1"/>
          </p:cNvPicPr>
          <p:nvPr>
            <p:ph sz="half" idx="1"/>
          </p:nvPr>
        </p:nvPicPr>
        <p:blipFill>
          <a:blip r:embed="rId2" cstate="print"/>
          <a:stretch>
            <a:fillRect/>
          </a:stretch>
        </p:blipFill>
        <p:spPr>
          <a:xfrm>
            <a:off x="609600" y="1447800"/>
            <a:ext cx="3581400" cy="3657600"/>
          </a:xfrm>
        </p:spPr>
      </p:pic>
      <p:sp>
        <p:nvSpPr>
          <p:cNvPr id="4" name="Content Placeholder 3"/>
          <p:cNvSpPr>
            <a:spLocks noGrp="1"/>
          </p:cNvSpPr>
          <p:nvPr>
            <p:ph sz="half" idx="2"/>
          </p:nvPr>
        </p:nvSpPr>
        <p:spPr>
          <a:xfrm>
            <a:off x="1524000" y="5410200"/>
            <a:ext cx="7162800" cy="715964"/>
          </a:xfrm>
        </p:spPr>
        <p:txBody>
          <a:bodyPr>
            <a:noAutofit/>
          </a:bodyPr>
          <a:lstStyle/>
          <a:p>
            <a:pPr lvl="2"/>
            <a:r>
              <a:rPr lang="en-US" sz="3200" dirty="0" err="1" smtClean="0">
                <a:solidFill>
                  <a:srgbClr val="002060"/>
                </a:solidFill>
              </a:rPr>
              <a:t>Hình</a:t>
            </a:r>
            <a:r>
              <a:rPr lang="en-US" sz="3200" dirty="0" smtClean="0">
                <a:solidFill>
                  <a:srgbClr val="002060"/>
                </a:solidFill>
              </a:rPr>
              <a:t> </a:t>
            </a:r>
            <a:r>
              <a:rPr lang="en-US" sz="3200" dirty="0" err="1" smtClean="0">
                <a:solidFill>
                  <a:srgbClr val="002060"/>
                </a:solidFill>
              </a:rPr>
              <a:t>ảnh</a:t>
            </a:r>
            <a:r>
              <a:rPr lang="en-US" sz="3200" dirty="0" smtClean="0">
                <a:solidFill>
                  <a:srgbClr val="002060"/>
                </a:solidFill>
              </a:rPr>
              <a:t> </a:t>
            </a:r>
            <a:r>
              <a:rPr lang="en-US" sz="3200" dirty="0" err="1" smtClean="0">
                <a:solidFill>
                  <a:srgbClr val="002060"/>
                </a:solidFill>
              </a:rPr>
              <a:t>bia</a:t>
            </a:r>
            <a:r>
              <a:rPr lang="en-US" sz="3200" dirty="0" smtClean="0">
                <a:solidFill>
                  <a:srgbClr val="002060"/>
                </a:solidFill>
              </a:rPr>
              <a:t> </a:t>
            </a:r>
            <a:r>
              <a:rPr lang="en-US" sz="3200" dirty="0" err="1" smtClean="0">
                <a:solidFill>
                  <a:srgbClr val="002060"/>
                </a:solidFill>
              </a:rPr>
              <a:t>khắc</a:t>
            </a:r>
            <a:r>
              <a:rPr lang="en-US" sz="3200" dirty="0" smtClean="0">
                <a:solidFill>
                  <a:srgbClr val="002060"/>
                </a:solidFill>
              </a:rPr>
              <a:t> </a:t>
            </a:r>
            <a:r>
              <a:rPr lang="en-US" sz="3200" dirty="0" err="1" smtClean="0">
                <a:solidFill>
                  <a:srgbClr val="002060"/>
                </a:solidFill>
              </a:rPr>
              <a:t>tên</a:t>
            </a:r>
            <a:r>
              <a:rPr lang="en-US" sz="3200" dirty="0" smtClean="0">
                <a:solidFill>
                  <a:srgbClr val="002060"/>
                </a:solidFill>
              </a:rPr>
              <a:t> </a:t>
            </a:r>
            <a:r>
              <a:rPr lang="en-US" sz="3200" dirty="0" err="1" smtClean="0">
                <a:solidFill>
                  <a:srgbClr val="002060"/>
                </a:solidFill>
              </a:rPr>
              <a:t>tiến</a:t>
            </a:r>
            <a:r>
              <a:rPr lang="en-US" sz="3200" dirty="0" smtClean="0">
                <a:solidFill>
                  <a:srgbClr val="002060"/>
                </a:solidFill>
              </a:rPr>
              <a:t> </a:t>
            </a:r>
            <a:r>
              <a:rPr lang="en-US" sz="3200" dirty="0" err="1" smtClean="0">
                <a:solidFill>
                  <a:srgbClr val="002060"/>
                </a:solidFill>
              </a:rPr>
              <a:t>sĩ</a:t>
            </a:r>
            <a:endParaRPr lang="en-US" sz="3200" dirty="0">
              <a:solidFill>
                <a:srgbClr val="002060"/>
              </a:solidFill>
            </a:endParaRPr>
          </a:p>
        </p:txBody>
      </p:sp>
      <p:pic>
        <p:nvPicPr>
          <p:cNvPr id="7" name="Picture 6" descr="1_118071.jpg"/>
          <p:cNvPicPr>
            <a:picLocks noChangeAspect="1"/>
          </p:cNvPicPr>
          <p:nvPr/>
        </p:nvPicPr>
        <p:blipFill>
          <a:blip r:embed="rId3"/>
          <a:stretch>
            <a:fillRect/>
          </a:stretch>
        </p:blipFill>
        <p:spPr>
          <a:xfrm>
            <a:off x="4419600" y="1447799"/>
            <a:ext cx="4443413" cy="3681539"/>
          </a:xfrm>
          <a:prstGeom prst="rect">
            <a:avLst/>
          </a:prstGeom>
        </p:spPr>
      </p:pic>
      <p:sp>
        <p:nvSpPr>
          <p:cNvPr id="8" name="Footer Placeholder 4"/>
          <p:cNvSpPr txBox="1">
            <a:spLocks/>
          </p:cNvSpPr>
          <p:nvPr/>
        </p:nvSpPr>
        <p:spPr>
          <a:xfrm>
            <a:off x="381000" y="6248400"/>
            <a:ext cx="8458200" cy="473076"/>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0" normalizeH="0" baseline="0" noProof="0" dirty="0" smtClean="0">
                <a:ln>
                  <a:noFill/>
                </a:ln>
                <a:solidFill>
                  <a:schemeClr val="bg1">
                    <a:lumMod val="50000"/>
                  </a:schemeClr>
                </a:solidFill>
                <a:effectLst/>
                <a:uLnTx/>
                <a:uFillTx/>
                <a:latin typeface="+mn-lt"/>
                <a:ea typeface="+mn-ea"/>
                <a:cs typeface="+mn-cs"/>
              </a:rPr>
              <a:t>(</a:t>
            </a:r>
            <a:r>
              <a:rPr kumimoji="0" lang="en-US" sz="1400" b="0" i="0" u="none" strike="noStrike" kern="1200" cap="none" spc="300" normalizeH="0" baseline="0" noProof="0" dirty="0" err="1" smtClean="0">
                <a:ln>
                  <a:noFill/>
                </a:ln>
                <a:solidFill>
                  <a:schemeClr val="bg1">
                    <a:lumMod val="50000"/>
                  </a:schemeClr>
                </a:solidFill>
                <a:effectLst/>
                <a:uLnTx/>
                <a:uFillTx/>
                <a:latin typeface="+mn-lt"/>
                <a:ea typeface="+mn-ea"/>
                <a:cs typeface="+mn-cs"/>
              </a:rPr>
              <a:t>Giáo</a:t>
            </a:r>
            <a:r>
              <a:rPr kumimoji="0" lang="en-US" sz="1400" b="0" i="0" u="none" strike="noStrike" kern="1200" cap="none" spc="300" normalizeH="0" baseline="0" noProof="0" dirty="0" smtClean="0">
                <a:ln>
                  <a:noFill/>
                </a:ln>
                <a:solidFill>
                  <a:schemeClr val="bg1">
                    <a:lumMod val="50000"/>
                  </a:schemeClr>
                </a:solidFill>
                <a:effectLst/>
                <a:uLnTx/>
                <a:uFillTx/>
                <a:latin typeface="+mn-lt"/>
                <a:ea typeface="+mn-ea"/>
                <a:cs typeface="+mn-cs"/>
              </a:rPr>
              <a:t> </a:t>
            </a:r>
            <a:r>
              <a:rPr kumimoji="0" lang="en-US" sz="1400" b="0" i="0" u="none" strike="noStrike" kern="1200" cap="none" spc="300" normalizeH="0" baseline="0" noProof="0" dirty="0" err="1" smtClean="0">
                <a:ln>
                  <a:noFill/>
                </a:ln>
                <a:solidFill>
                  <a:schemeClr val="bg1">
                    <a:lumMod val="50000"/>
                  </a:schemeClr>
                </a:solidFill>
                <a:effectLst/>
                <a:uLnTx/>
                <a:uFillTx/>
                <a:latin typeface="+mn-lt"/>
                <a:ea typeface="+mn-ea"/>
                <a:cs typeface="+mn-cs"/>
              </a:rPr>
              <a:t>dục</a:t>
            </a:r>
            <a:r>
              <a:rPr kumimoji="0" lang="en-US" sz="1400" b="0" i="0" u="none" strike="noStrike" kern="1200" cap="none" spc="300" normalizeH="0" baseline="0" noProof="0" dirty="0" smtClean="0">
                <a:ln>
                  <a:noFill/>
                </a:ln>
                <a:solidFill>
                  <a:schemeClr val="bg1">
                    <a:lumMod val="50000"/>
                  </a:schemeClr>
                </a:solidFill>
                <a:effectLst/>
                <a:uLnTx/>
                <a:uFillTx/>
                <a:latin typeface="+mn-lt"/>
                <a:ea typeface="+mn-ea"/>
                <a:cs typeface="+mn-cs"/>
              </a:rPr>
              <a:t> </a:t>
            </a:r>
            <a:r>
              <a:rPr kumimoji="0" lang="en-US" sz="1400" b="0" i="0" u="none" strike="noStrike" kern="1200" cap="none" spc="300" normalizeH="0" baseline="0" noProof="0" dirty="0" err="1" smtClean="0">
                <a:ln>
                  <a:noFill/>
                </a:ln>
                <a:solidFill>
                  <a:schemeClr val="bg1">
                    <a:lumMod val="50000"/>
                  </a:schemeClr>
                </a:solidFill>
                <a:effectLst/>
                <a:uLnTx/>
                <a:uFillTx/>
                <a:latin typeface="+mn-lt"/>
                <a:ea typeface="+mn-ea"/>
                <a:cs typeface="+mn-cs"/>
              </a:rPr>
              <a:t>Việt</a:t>
            </a:r>
            <a:r>
              <a:rPr kumimoji="0" lang="en-US" sz="1400" b="0" i="0" u="none" strike="noStrike" kern="1200" cap="none" spc="300" normalizeH="0" baseline="0" noProof="0" dirty="0" smtClean="0">
                <a:ln>
                  <a:noFill/>
                </a:ln>
                <a:solidFill>
                  <a:schemeClr val="bg1">
                    <a:lumMod val="50000"/>
                  </a:schemeClr>
                </a:solidFill>
                <a:effectLst/>
                <a:uLnTx/>
                <a:uFillTx/>
                <a:latin typeface="+mn-lt"/>
                <a:ea typeface="+mn-ea"/>
                <a:cs typeface="+mn-cs"/>
              </a:rPr>
              <a:t> Nam </a:t>
            </a:r>
            <a:r>
              <a:rPr kumimoji="0" lang="en-US" sz="1400" b="0" i="0" u="none" strike="noStrike" kern="1200" cap="none" spc="300" normalizeH="0" baseline="0" noProof="0" dirty="0" err="1" smtClean="0">
                <a:ln>
                  <a:noFill/>
                </a:ln>
                <a:solidFill>
                  <a:schemeClr val="bg1">
                    <a:lumMod val="50000"/>
                  </a:schemeClr>
                </a:solidFill>
                <a:effectLst/>
                <a:uLnTx/>
                <a:uFillTx/>
                <a:latin typeface="+mn-lt"/>
                <a:ea typeface="+mn-ea"/>
                <a:cs typeface="+mn-cs"/>
              </a:rPr>
              <a:t>từ</a:t>
            </a:r>
            <a:r>
              <a:rPr kumimoji="0" lang="en-US" sz="1400" b="0" i="0" u="none" strike="noStrike" kern="1200" cap="none" spc="300" normalizeH="0" baseline="0" noProof="0" dirty="0" smtClean="0">
                <a:ln>
                  <a:noFill/>
                </a:ln>
                <a:solidFill>
                  <a:schemeClr val="bg1">
                    <a:lumMod val="50000"/>
                  </a:schemeClr>
                </a:solidFill>
                <a:effectLst/>
                <a:uLnTx/>
                <a:uFillTx/>
                <a:latin typeface="+mn-lt"/>
                <a:ea typeface="+mn-ea"/>
                <a:cs typeface="+mn-cs"/>
              </a:rPr>
              <a:t> </a:t>
            </a:r>
            <a:r>
              <a:rPr kumimoji="0" lang="en-US" sz="1400" b="0" i="0" u="none" strike="noStrike" kern="1200" cap="none" spc="300" normalizeH="0" baseline="0" noProof="0" dirty="0" err="1" smtClean="0">
                <a:ln>
                  <a:noFill/>
                </a:ln>
                <a:solidFill>
                  <a:schemeClr val="bg1">
                    <a:lumMod val="50000"/>
                  </a:schemeClr>
                </a:solidFill>
                <a:effectLst/>
                <a:uLnTx/>
                <a:uFillTx/>
                <a:latin typeface="+mn-lt"/>
                <a:ea typeface="+mn-ea"/>
                <a:cs typeface="+mn-cs"/>
              </a:rPr>
              <a:t>thế</a:t>
            </a:r>
            <a:r>
              <a:rPr kumimoji="0" lang="en-US" sz="1400" b="0" i="0" u="none" strike="noStrike" kern="1200" cap="none" spc="300" normalizeH="0" baseline="0" noProof="0" dirty="0" smtClean="0">
                <a:ln>
                  <a:noFill/>
                </a:ln>
                <a:solidFill>
                  <a:schemeClr val="bg1">
                    <a:lumMod val="50000"/>
                  </a:schemeClr>
                </a:solidFill>
                <a:effectLst/>
                <a:uLnTx/>
                <a:uFillTx/>
                <a:latin typeface="+mn-lt"/>
                <a:ea typeface="+mn-ea"/>
                <a:cs typeface="+mn-cs"/>
              </a:rPr>
              <a:t> </a:t>
            </a:r>
            <a:r>
              <a:rPr kumimoji="0" lang="en-US" sz="1400" b="0" i="0" u="none" strike="noStrike" kern="1200" cap="none" spc="300" normalizeH="0" baseline="0" noProof="0" dirty="0" err="1" smtClean="0">
                <a:ln>
                  <a:noFill/>
                </a:ln>
                <a:solidFill>
                  <a:schemeClr val="bg1">
                    <a:lumMod val="50000"/>
                  </a:schemeClr>
                </a:solidFill>
                <a:effectLst/>
                <a:uLnTx/>
                <a:uFillTx/>
                <a:latin typeface="+mn-lt"/>
                <a:ea typeface="+mn-ea"/>
                <a:cs typeface="+mn-cs"/>
              </a:rPr>
              <a:t>kỉ</a:t>
            </a:r>
            <a:r>
              <a:rPr kumimoji="0" lang="en-US" sz="1400" b="0" i="0" u="none" strike="noStrike" kern="1200" cap="none" spc="300" normalizeH="0" baseline="0" noProof="0" dirty="0" smtClean="0">
                <a:ln>
                  <a:noFill/>
                </a:ln>
                <a:solidFill>
                  <a:schemeClr val="bg1">
                    <a:lumMod val="50000"/>
                  </a:schemeClr>
                </a:solidFill>
                <a:effectLst/>
                <a:uLnTx/>
                <a:uFillTx/>
                <a:latin typeface="+mn-lt"/>
                <a:ea typeface="+mn-ea"/>
                <a:cs typeface="+mn-cs"/>
              </a:rPr>
              <a:t>  X – XV)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1"/>
            <a:ext cx="9144000" cy="6858000"/>
          </a:xfrm>
          <a:prstGeom prst="rect">
            <a:avLst/>
          </a:prstGeom>
        </p:spPr>
      </p:pic>
      <p:sp>
        <p:nvSpPr>
          <p:cNvPr id="2" name="Title 1"/>
          <p:cNvSpPr>
            <a:spLocks noGrp="1"/>
          </p:cNvSpPr>
          <p:nvPr>
            <p:ph type="title"/>
          </p:nvPr>
        </p:nvSpPr>
        <p:spPr>
          <a:xfrm>
            <a:off x="0" y="0"/>
            <a:ext cx="9144000" cy="6858000"/>
          </a:xfrm>
        </p:spPr>
        <p:txBody>
          <a:bodyPr/>
          <a:lstStyle/>
          <a:p>
            <a:pPr algn="l"/>
            <a:r>
              <a:rPr lang="en-US" sz="4000" b="1" dirty="0" smtClean="0">
                <a:solidFill>
                  <a:srgbClr val="002060"/>
                </a:solidFill>
              </a:rPr>
              <a:t>II. Giáo dục và văn học</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1. Giáo dục thế kỉ X-XV</a:t>
            </a:r>
            <a:r>
              <a:rPr lang="en-US" sz="4000" dirty="0" smtClean="0"/>
              <a:t/>
            </a:r>
            <a:br>
              <a:rPr lang="en-US" sz="4000" dirty="0" smtClean="0"/>
            </a:br>
            <a:r>
              <a:rPr lang="en-US" sz="3600" dirty="0" smtClean="0">
                <a:solidFill>
                  <a:srgbClr val="002060"/>
                </a:solidFill>
              </a:rPr>
              <a:t>- Năm 1070 Lý Thánh Tông cho lập Văn Miếu</a:t>
            </a:r>
            <a:br>
              <a:rPr lang="en-US" sz="3600" dirty="0" smtClean="0">
                <a:solidFill>
                  <a:srgbClr val="002060"/>
                </a:solidFill>
              </a:rPr>
            </a:br>
            <a:r>
              <a:rPr lang="en-US" sz="3600" dirty="0" smtClean="0">
                <a:solidFill>
                  <a:srgbClr val="002060"/>
                </a:solidFill>
              </a:rPr>
              <a:t>+ Năm 1075 cho mở khoa thi quốc gia đầu tiên</a:t>
            </a:r>
            <a:br>
              <a:rPr lang="en-US" sz="3600" dirty="0" smtClean="0">
                <a:solidFill>
                  <a:srgbClr val="002060"/>
                </a:solidFill>
              </a:rPr>
            </a:br>
            <a:r>
              <a:rPr lang="en-US" sz="3600" dirty="0" smtClean="0">
                <a:solidFill>
                  <a:srgbClr val="002060"/>
                </a:solidFill>
              </a:rPr>
              <a:t>+ Từ TK XI-XIV giáo dục Đại Việt từng bước ỏn định và phát triển</a:t>
            </a:r>
            <a:br>
              <a:rPr lang="en-US" sz="3600" dirty="0" smtClean="0">
                <a:solidFill>
                  <a:srgbClr val="002060"/>
                </a:solidFill>
              </a:rPr>
            </a:br>
            <a:r>
              <a:rPr lang="en-US" sz="3600" dirty="0" smtClean="0">
                <a:solidFill>
                  <a:srgbClr val="002060"/>
                </a:solidFill>
              </a:rPr>
              <a:t>+ TK XV: giáo dục Nho học đạt cực thịnh</a:t>
            </a:r>
            <a:br>
              <a:rPr lang="en-US" sz="3600" dirty="0" smtClean="0">
                <a:solidFill>
                  <a:srgbClr val="002060"/>
                </a:solidFill>
              </a:rPr>
            </a:br>
            <a:r>
              <a:rPr lang="en-US" sz="3200" dirty="0" smtClean="0"/>
              <a:t/>
            </a:r>
            <a:br>
              <a:rPr lang="en-US" sz="3200" dirty="0" smtClean="0"/>
            </a:br>
            <a:r>
              <a:rPr lang="en-US" sz="3200" dirty="0"/>
              <a:t> </a:t>
            </a:r>
            <a:r>
              <a:rPr lang="en-US" sz="3200" dirty="0" smtClean="0"/>
              <a:t>                      </a:t>
            </a:r>
            <a:endParaRPr lang="en-US" sz="32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152400"/>
            <a:ext cx="9144000" cy="6857999"/>
          </a:xfrm>
          <a:prstGeom prst="rect">
            <a:avLst/>
          </a:prstGeom>
        </p:spPr>
      </p:pic>
      <p:sp>
        <p:nvSpPr>
          <p:cNvPr id="4" name="Rectangle 3"/>
          <p:cNvSpPr/>
          <p:nvPr/>
        </p:nvSpPr>
        <p:spPr>
          <a:xfrm>
            <a:off x="533400" y="914400"/>
            <a:ext cx="5029200" cy="1323439"/>
          </a:xfrm>
          <a:prstGeom prst="rect">
            <a:avLst/>
          </a:prstGeom>
        </p:spPr>
        <p:txBody>
          <a:bodyPr wrap="square">
            <a:spAutoFit/>
          </a:bodyPr>
          <a:lstStyle/>
          <a:p>
            <a:r>
              <a:rPr lang="en-US" sz="4000" b="1" dirty="0" smtClean="0">
                <a:solidFill>
                  <a:srgbClr val="002060"/>
                </a:solidFill>
              </a:rPr>
              <a:t>II. Giáo dục và văn học</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1. Giáo dục thế kỉ X-XV</a:t>
            </a:r>
          </a:p>
        </p:txBody>
      </p:sp>
      <p:sp>
        <p:nvSpPr>
          <p:cNvPr id="5" name="Rectangle 4"/>
          <p:cNvSpPr/>
          <p:nvPr/>
        </p:nvSpPr>
        <p:spPr>
          <a:xfrm>
            <a:off x="533400" y="2286000"/>
            <a:ext cx="6096000" cy="2554545"/>
          </a:xfrm>
          <a:prstGeom prst="rect">
            <a:avLst/>
          </a:prstGeom>
        </p:spPr>
        <p:txBody>
          <a:bodyPr wrap="square">
            <a:spAutoFit/>
          </a:bodyPr>
          <a:lstStyle/>
          <a:p>
            <a:r>
              <a:rPr lang="en-US" sz="4000" dirty="0" smtClean="0">
                <a:solidFill>
                  <a:srgbClr val="002060"/>
                </a:solidFill>
              </a:rPr>
              <a:t>2. Giáo dục thế kỉ XVI-XIX</a:t>
            </a:r>
          </a:p>
          <a:p>
            <a:pPr>
              <a:buFontTx/>
              <a:buChar char="-"/>
            </a:pPr>
            <a:r>
              <a:rPr lang="en-US" sz="3000" dirty="0" smtClean="0">
                <a:solidFill>
                  <a:srgbClr val="002060"/>
                </a:solidFill>
              </a:rPr>
              <a:t>GD thời nhà Mạc</a:t>
            </a:r>
          </a:p>
          <a:p>
            <a:r>
              <a:rPr lang="en-US" sz="3000" dirty="0" smtClean="0">
                <a:solidFill>
                  <a:srgbClr val="002060"/>
                </a:solidFill>
              </a:rPr>
              <a:t>-GD ở Đàng Trong- Đàng Ngoài</a:t>
            </a:r>
          </a:p>
          <a:p>
            <a:r>
              <a:rPr lang="en-US" sz="3000" dirty="0" smtClean="0">
                <a:solidFill>
                  <a:srgbClr val="002060"/>
                </a:solidFill>
              </a:rPr>
              <a:t>-GD thời Tây Sơn</a:t>
            </a:r>
          </a:p>
          <a:p>
            <a:r>
              <a:rPr lang="en-US" sz="3000" dirty="0" smtClean="0">
                <a:solidFill>
                  <a:srgbClr val="002060"/>
                </a:solidFill>
              </a:rPr>
              <a:t>-GD triều Nguyễn</a:t>
            </a:r>
            <a:endParaRPr lang="en-US" sz="30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762000" y="762001"/>
            <a:ext cx="7696200" cy="2743199"/>
          </a:xfrm>
        </p:spPr>
        <p:txBody>
          <a:bodyPr/>
          <a:lstStyle/>
          <a:p>
            <a:r>
              <a:rPr lang="vi-VN" b="1" dirty="0" smtClean="0">
                <a:solidFill>
                  <a:srgbClr val="002060"/>
                </a:solidFill>
              </a:rPr>
              <a:t>Ư</a:t>
            </a:r>
            <a:r>
              <a:rPr lang="en-US" b="1" dirty="0" smtClean="0">
                <a:solidFill>
                  <a:srgbClr val="002060"/>
                </a:solidFill>
              </a:rPr>
              <a:t>u </a:t>
            </a:r>
            <a:r>
              <a:rPr lang="en-US" b="1" dirty="0" err="1" smtClean="0">
                <a:solidFill>
                  <a:srgbClr val="002060"/>
                </a:solidFill>
              </a:rPr>
              <a:t>điểm</a:t>
            </a:r>
            <a:r>
              <a:rPr lang="en-US" b="1" dirty="0" smtClean="0">
                <a:solidFill>
                  <a:srgbClr val="002060"/>
                </a:solidFill>
              </a:rPr>
              <a:t>:</a:t>
            </a:r>
          </a:p>
          <a:p>
            <a:pPr>
              <a:buFontTx/>
              <a:buChar char="-"/>
            </a:pPr>
            <a:r>
              <a:rPr lang="en-US" dirty="0" err="1" smtClean="0">
                <a:solidFill>
                  <a:srgbClr val="002060"/>
                </a:solidFill>
              </a:rPr>
              <a:t>Góp</a:t>
            </a:r>
            <a:r>
              <a:rPr lang="en-US" dirty="0" smtClean="0">
                <a:solidFill>
                  <a:srgbClr val="002060"/>
                </a:solidFill>
              </a:rPr>
              <a:t> </a:t>
            </a:r>
            <a:r>
              <a:rPr lang="en-US" dirty="0" err="1" smtClean="0">
                <a:solidFill>
                  <a:srgbClr val="002060"/>
                </a:solidFill>
              </a:rPr>
              <a:t>phần</a:t>
            </a:r>
            <a:r>
              <a:rPr lang="en-US" dirty="0" smtClean="0">
                <a:solidFill>
                  <a:srgbClr val="002060"/>
                </a:solidFill>
              </a:rPr>
              <a:t> </a:t>
            </a:r>
            <a:r>
              <a:rPr lang="en-US" dirty="0" err="1" smtClean="0">
                <a:solidFill>
                  <a:srgbClr val="002060"/>
                </a:solidFill>
              </a:rPr>
              <a:t>phát</a:t>
            </a:r>
            <a:r>
              <a:rPr lang="en-US" dirty="0" smtClean="0">
                <a:solidFill>
                  <a:srgbClr val="002060"/>
                </a:solidFill>
              </a:rPr>
              <a:t> </a:t>
            </a:r>
            <a:r>
              <a:rPr lang="en-US" dirty="0" err="1" smtClean="0">
                <a:solidFill>
                  <a:srgbClr val="002060"/>
                </a:solidFill>
              </a:rPr>
              <a:t>triển</a:t>
            </a:r>
            <a:r>
              <a:rPr lang="en-US" dirty="0" smtClean="0">
                <a:solidFill>
                  <a:srgbClr val="002060"/>
                </a:solidFill>
              </a:rPr>
              <a:t> </a:t>
            </a:r>
            <a:r>
              <a:rPr lang="en-US" dirty="0" err="1" smtClean="0">
                <a:solidFill>
                  <a:srgbClr val="002060"/>
                </a:solidFill>
              </a:rPr>
              <a:t>văn</a:t>
            </a:r>
            <a:r>
              <a:rPr lang="en-US" dirty="0" smtClean="0">
                <a:solidFill>
                  <a:srgbClr val="002060"/>
                </a:solidFill>
              </a:rPr>
              <a:t> </a:t>
            </a:r>
            <a:r>
              <a:rPr lang="en-US" dirty="0" err="1" smtClean="0">
                <a:solidFill>
                  <a:srgbClr val="002060"/>
                </a:solidFill>
              </a:rPr>
              <a:t>học</a:t>
            </a:r>
            <a:endParaRPr lang="en-US" dirty="0" smtClean="0">
              <a:solidFill>
                <a:srgbClr val="002060"/>
              </a:solidFill>
            </a:endParaRPr>
          </a:p>
          <a:p>
            <a:pPr>
              <a:buFontTx/>
              <a:buChar char="-"/>
            </a:pPr>
            <a:r>
              <a:rPr lang="en-US" dirty="0" err="1" smtClean="0">
                <a:solidFill>
                  <a:srgbClr val="002060"/>
                </a:solidFill>
              </a:rPr>
              <a:t>Thể</a:t>
            </a:r>
            <a:r>
              <a:rPr lang="en-US" dirty="0" smtClean="0">
                <a:solidFill>
                  <a:srgbClr val="002060"/>
                </a:solidFill>
              </a:rPr>
              <a:t> </a:t>
            </a:r>
            <a:r>
              <a:rPr lang="en-US" dirty="0" err="1" smtClean="0">
                <a:solidFill>
                  <a:srgbClr val="002060"/>
                </a:solidFill>
              </a:rPr>
              <a:t>hiện</a:t>
            </a:r>
            <a:r>
              <a:rPr lang="en-US" dirty="0" smtClean="0">
                <a:solidFill>
                  <a:srgbClr val="002060"/>
                </a:solidFill>
              </a:rPr>
              <a:t> </a:t>
            </a:r>
            <a:r>
              <a:rPr lang="en-US" dirty="0" err="1" smtClean="0">
                <a:solidFill>
                  <a:srgbClr val="002060"/>
                </a:solidFill>
              </a:rPr>
              <a:t>tài</a:t>
            </a:r>
            <a:r>
              <a:rPr lang="en-US" dirty="0" smtClean="0">
                <a:solidFill>
                  <a:srgbClr val="002060"/>
                </a:solidFill>
              </a:rPr>
              <a:t> </a:t>
            </a:r>
            <a:r>
              <a:rPr lang="en-US" dirty="0" err="1" smtClean="0">
                <a:solidFill>
                  <a:srgbClr val="002060"/>
                </a:solidFill>
              </a:rPr>
              <a:t>năng</a:t>
            </a:r>
            <a:r>
              <a:rPr lang="en-US" dirty="0" smtClean="0">
                <a:solidFill>
                  <a:srgbClr val="002060"/>
                </a:solidFill>
              </a:rPr>
              <a:t> </a:t>
            </a:r>
            <a:r>
              <a:rPr lang="en-US" dirty="0" err="1" smtClean="0">
                <a:solidFill>
                  <a:srgbClr val="002060"/>
                </a:solidFill>
              </a:rPr>
              <a:t>giáo</a:t>
            </a:r>
            <a:r>
              <a:rPr lang="en-US" dirty="0" smtClean="0">
                <a:solidFill>
                  <a:srgbClr val="002060"/>
                </a:solidFill>
              </a:rPr>
              <a:t> </a:t>
            </a:r>
            <a:r>
              <a:rPr lang="en-US" dirty="0" err="1" smtClean="0">
                <a:solidFill>
                  <a:srgbClr val="002060"/>
                </a:solidFill>
              </a:rPr>
              <a:t>dục</a:t>
            </a:r>
            <a:r>
              <a:rPr lang="en-US" dirty="0" smtClean="0">
                <a:solidFill>
                  <a:srgbClr val="002060"/>
                </a:solidFill>
              </a:rPr>
              <a:t> </a:t>
            </a:r>
            <a:r>
              <a:rPr lang="en-US" dirty="0" err="1" smtClean="0">
                <a:solidFill>
                  <a:srgbClr val="002060"/>
                </a:solidFill>
              </a:rPr>
              <a:t>vừa</a:t>
            </a:r>
            <a:r>
              <a:rPr lang="en-US" dirty="0" smtClean="0">
                <a:solidFill>
                  <a:srgbClr val="002060"/>
                </a:solidFill>
              </a:rPr>
              <a:t> </a:t>
            </a:r>
            <a:r>
              <a:rPr lang="en-US" dirty="0" err="1" smtClean="0">
                <a:solidFill>
                  <a:srgbClr val="002060"/>
                </a:solidFill>
              </a:rPr>
              <a:t>toát</a:t>
            </a:r>
            <a:r>
              <a:rPr lang="en-US" dirty="0" smtClean="0">
                <a:solidFill>
                  <a:srgbClr val="002060"/>
                </a:solidFill>
              </a:rPr>
              <a:t> </a:t>
            </a:r>
            <a:r>
              <a:rPr lang="en-US" dirty="0" err="1" smtClean="0">
                <a:solidFill>
                  <a:srgbClr val="002060"/>
                </a:solidFill>
              </a:rPr>
              <a:t>lên</a:t>
            </a:r>
            <a:r>
              <a:rPr lang="en-US" dirty="0" smtClean="0">
                <a:solidFill>
                  <a:srgbClr val="002060"/>
                </a:solidFill>
              </a:rPr>
              <a:t> </a:t>
            </a:r>
            <a:r>
              <a:rPr lang="en-US" dirty="0" err="1" smtClean="0">
                <a:solidFill>
                  <a:srgbClr val="002060"/>
                </a:solidFill>
              </a:rPr>
              <a:t>niềm</a:t>
            </a:r>
            <a:r>
              <a:rPr lang="en-US" dirty="0" smtClean="0">
                <a:solidFill>
                  <a:srgbClr val="002060"/>
                </a:solidFill>
              </a:rPr>
              <a:t> </a:t>
            </a:r>
            <a:r>
              <a:rPr lang="en-US" dirty="0" err="1" smtClean="0">
                <a:solidFill>
                  <a:srgbClr val="002060"/>
                </a:solidFill>
              </a:rPr>
              <a:t>tự</a:t>
            </a:r>
            <a:r>
              <a:rPr lang="en-US" dirty="0" smtClean="0">
                <a:solidFill>
                  <a:srgbClr val="002060"/>
                </a:solidFill>
              </a:rPr>
              <a:t> </a:t>
            </a:r>
            <a:r>
              <a:rPr lang="en-US" dirty="0" err="1" smtClean="0">
                <a:solidFill>
                  <a:srgbClr val="002060"/>
                </a:solidFill>
              </a:rPr>
              <a:t>hào</a:t>
            </a:r>
            <a:r>
              <a:rPr lang="en-US" dirty="0" smtClean="0">
                <a:solidFill>
                  <a:srgbClr val="002060"/>
                </a:solidFill>
              </a:rPr>
              <a:t> </a:t>
            </a:r>
            <a:r>
              <a:rPr lang="en-US" dirty="0" err="1" smtClean="0">
                <a:solidFill>
                  <a:srgbClr val="002060"/>
                </a:solidFill>
              </a:rPr>
              <a:t>dân</a:t>
            </a:r>
            <a:r>
              <a:rPr lang="en-US" dirty="0" smtClean="0">
                <a:solidFill>
                  <a:srgbClr val="002060"/>
                </a:solidFill>
              </a:rPr>
              <a:t> </a:t>
            </a:r>
            <a:r>
              <a:rPr lang="en-US" dirty="0" err="1" smtClean="0">
                <a:solidFill>
                  <a:srgbClr val="002060"/>
                </a:solidFill>
              </a:rPr>
              <a:t>tộc</a:t>
            </a:r>
            <a:r>
              <a:rPr lang="en-US" dirty="0" smtClean="0">
                <a:solidFill>
                  <a:srgbClr val="002060"/>
                </a:solidFill>
              </a:rPr>
              <a:t> </a:t>
            </a:r>
            <a:r>
              <a:rPr lang="en-US" dirty="0" err="1" smtClean="0">
                <a:solidFill>
                  <a:srgbClr val="002060"/>
                </a:solidFill>
              </a:rPr>
              <a:t>lòng</a:t>
            </a:r>
            <a:r>
              <a:rPr lang="en-US" dirty="0" smtClean="0">
                <a:solidFill>
                  <a:srgbClr val="002060"/>
                </a:solidFill>
              </a:rPr>
              <a:t> </a:t>
            </a:r>
            <a:r>
              <a:rPr lang="en-US" dirty="0" err="1" smtClean="0">
                <a:solidFill>
                  <a:srgbClr val="002060"/>
                </a:solidFill>
              </a:rPr>
              <a:t>yêu</a:t>
            </a:r>
            <a:r>
              <a:rPr lang="en-US" dirty="0" smtClean="0">
                <a:solidFill>
                  <a:srgbClr val="002060"/>
                </a:solidFill>
              </a:rPr>
              <a:t> </a:t>
            </a:r>
            <a:r>
              <a:rPr lang="en-US" dirty="0" err="1" smtClean="0">
                <a:solidFill>
                  <a:srgbClr val="002060"/>
                </a:solidFill>
              </a:rPr>
              <a:t>nước</a:t>
            </a:r>
            <a:r>
              <a:rPr lang="en-US" dirty="0" smtClean="0">
                <a:solidFill>
                  <a:srgbClr val="002060"/>
                </a:solidFill>
              </a:rPr>
              <a:t> </a:t>
            </a:r>
            <a:r>
              <a:rPr lang="en-US" dirty="0" err="1" smtClean="0">
                <a:solidFill>
                  <a:srgbClr val="002060"/>
                </a:solidFill>
              </a:rPr>
              <a:t>sâu</a:t>
            </a:r>
            <a:r>
              <a:rPr lang="en-US" dirty="0" smtClean="0">
                <a:solidFill>
                  <a:srgbClr val="002060"/>
                </a:solidFill>
              </a:rPr>
              <a:t> </a:t>
            </a:r>
            <a:r>
              <a:rPr lang="en-US" dirty="0" err="1" smtClean="0">
                <a:solidFill>
                  <a:srgbClr val="002060"/>
                </a:solidFill>
              </a:rPr>
              <a:t>sắc</a:t>
            </a:r>
            <a:endParaRPr lang="en-US" dirty="0" smtClean="0">
              <a:solidFill>
                <a:srgbClr val="002060"/>
              </a:solidFill>
            </a:endParaRPr>
          </a:p>
          <a:p>
            <a:pPr>
              <a:buFontTx/>
              <a:buChar char="-"/>
            </a:pPr>
            <a:r>
              <a:rPr lang="en-US" dirty="0" err="1" smtClean="0">
                <a:solidFill>
                  <a:srgbClr val="002060"/>
                </a:solidFill>
              </a:rPr>
              <a:t>Thiết</a:t>
            </a:r>
            <a:r>
              <a:rPr lang="en-US" dirty="0" smtClean="0">
                <a:solidFill>
                  <a:srgbClr val="002060"/>
                </a:solidFill>
              </a:rPr>
              <a:t> </a:t>
            </a:r>
            <a:r>
              <a:rPr lang="en-US" dirty="0" err="1" smtClean="0">
                <a:solidFill>
                  <a:srgbClr val="002060"/>
                </a:solidFill>
              </a:rPr>
              <a:t>lập</a:t>
            </a:r>
            <a:r>
              <a:rPr lang="en-US" dirty="0" smtClean="0">
                <a:solidFill>
                  <a:srgbClr val="002060"/>
                </a:solidFill>
              </a:rPr>
              <a:t> </a:t>
            </a:r>
            <a:r>
              <a:rPr lang="en-US" dirty="0" err="1" smtClean="0">
                <a:solidFill>
                  <a:srgbClr val="002060"/>
                </a:solidFill>
              </a:rPr>
              <a:t>tôn</a:t>
            </a:r>
            <a:r>
              <a:rPr lang="en-US" dirty="0" smtClean="0">
                <a:solidFill>
                  <a:srgbClr val="002060"/>
                </a:solidFill>
              </a:rPr>
              <a:t> </a:t>
            </a:r>
            <a:r>
              <a:rPr lang="en-US" dirty="0" err="1" smtClean="0">
                <a:solidFill>
                  <a:srgbClr val="002060"/>
                </a:solidFill>
              </a:rPr>
              <a:t>ti</a:t>
            </a:r>
            <a:r>
              <a:rPr lang="en-US" dirty="0" smtClean="0">
                <a:solidFill>
                  <a:srgbClr val="002060"/>
                </a:solidFill>
              </a:rPr>
              <a:t> </a:t>
            </a:r>
            <a:r>
              <a:rPr lang="en-US" dirty="0" err="1" smtClean="0">
                <a:solidFill>
                  <a:srgbClr val="002060"/>
                </a:solidFill>
              </a:rPr>
              <a:t>trật</a:t>
            </a:r>
            <a:r>
              <a:rPr lang="en-US" dirty="0" smtClean="0">
                <a:solidFill>
                  <a:srgbClr val="002060"/>
                </a:solidFill>
              </a:rPr>
              <a:t> </a:t>
            </a:r>
            <a:r>
              <a:rPr lang="en-US" dirty="0" err="1" smtClean="0">
                <a:solidFill>
                  <a:srgbClr val="002060"/>
                </a:solidFill>
              </a:rPr>
              <a:t>tự</a:t>
            </a:r>
            <a:r>
              <a:rPr lang="en-US" dirty="0" smtClean="0">
                <a:solidFill>
                  <a:srgbClr val="002060"/>
                </a:solidFill>
              </a:rPr>
              <a:t> </a:t>
            </a:r>
            <a:r>
              <a:rPr lang="en-US" dirty="0" err="1" smtClean="0">
                <a:solidFill>
                  <a:srgbClr val="002060"/>
                </a:solidFill>
              </a:rPr>
              <a:t>cho</a:t>
            </a:r>
            <a:r>
              <a:rPr lang="en-US" dirty="0" smtClean="0">
                <a:solidFill>
                  <a:srgbClr val="002060"/>
                </a:solidFill>
              </a:rPr>
              <a:t> </a:t>
            </a:r>
            <a:r>
              <a:rPr lang="en-US" dirty="0" err="1" smtClean="0">
                <a:solidFill>
                  <a:srgbClr val="002060"/>
                </a:solidFill>
              </a:rPr>
              <a:t>nhân</a:t>
            </a:r>
            <a:r>
              <a:rPr lang="en-US" dirty="0" smtClean="0">
                <a:solidFill>
                  <a:srgbClr val="002060"/>
                </a:solidFill>
              </a:rPr>
              <a:t> </a:t>
            </a:r>
            <a:r>
              <a:rPr lang="en-US" dirty="0" err="1" smtClean="0">
                <a:solidFill>
                  <a:srgbClr val="002060"/>
                </a:solidFill>
              </a:rPr>
              <a:t>dân</a:t>
            </a:r>
            <a:endParaRPr lang="en-US" dirty="0" smtClean="0">
              <a:solidFill>
                <a:srgbClr val="002060"/>
              </a:solidFill>
            </a:endParaRPr>
          </a:p>
          <a:p>
            <a:pPr>
              <a:buFontTx/>
              <a:buChar char="-"/>
            </a:pPr>
            <a:endParaRPr lang="en-US" dirty="0">
              <a:solidFill>
                <a:srgbClr val="002060"/>
              </a:solidFill>
            </a:endParaRPr>
          </a:p>
        </p:txBody>
      </p:sp>
      <p:sp>
        <p:nvSpPr>
          <p:cNvPr id="10" name="Content Placeholder 9"/>
          <p:cNvSpPr>
            <a:spLocks noGrp="1"/>
          </p:cNvSpPr>
          <p:nvPr>
            <p:ph sz="half" idx="2"/>
          </p:nvPr>
        </p:nvSpPr>
        <p:spPr>
          <a:xfrm>
            <a:off x="914400" y="3733800"/>
            <a:ext cx="7696200" cy="1447800"/>
          </a:xfrm>
        </p:spPr>
        <p:txBody>
          <a:bodyPr/>
          <a:lstStyle/>
          <a:p>
            <a:r>
              <a:rPr lang="en-US" b="1" dirty="0" err="1" smtClean="0">
                <a:solidFill>
                  <a:srgbClr val="002060"/>
                </a:solidFill>
              </a:rPr>
              <a:t>Hạn</a:t>
            </a:r>
            <a:r>
              <a:rPr lang="en-US" b="1" dirty="0" smtClean="0">
                <a:solidFill>
                  <a:srgbClr val="002060"/>
                </a:solidFill>
              </a:rPr>
              <a:t> </a:t>
            </a:r>
            <a:r>
              <a:rPr lang="en-US" b="1" dirty="0" err="1" smtClean="0">
                <a:solidFill>
                  <a:srgbClr val="002060"/>
                </a:solidFill>
              </a:rPr>
              <a:t>chế</a:t>
            </a:r>
            <a:r>
              <a:rPr lang="en-US" b="1" dirty="0" smtClean="0">
                <a:solidFill>
                  <a:srgbClr val="002060"/>
                </a:solidFill>
              </a:rPr>
              <a:t>:</a:t>
            </a:r>
          </a:p>
          <a:p>
            <a:pPr>
              <a:buNone/>
            </a:pPr>
            <a:r>
              <a:rPr lang="en-US" dirty="0" smtClean="0">
                <a:solidFill>
                  <a:srgbClr val="002060"/>
                </a:solidFill>
              </a:rPr>
              <a:t>- </a:t>
            </a:r>
            <a:r>
              <a:rPr lang="en-US" dirty="0" err="1" smtClean="0">
                <a:solidFill>
                  <a:srgbClr val="002060"/>
                </a:solidFill>
              </a:rPr>
              <a:t>Không</a:t>
            </a:r>
            <a:r>
              <a:rPr lang="en-US" dirty="0" smtClean="0">
                <a:solidFill>
                  <a:srgbClr val="002060"/>
                </a:solidFill>
              </a:rPr>
              <a:t> </a:t>
            </a:r>
            <a:r>
              <a:rPr lang="en-US" dirty="0" err="1" smtClean="0">
                <a:solidFill>
                  <a:srgbClr val="002060"/>
                </a:solidFill>
              </a:rPr>
              <a:t>tạo</a:t>
            </a:r>
            <a:r>
              <a:rPr lang="en-US" dirty="0" smtClean="0">
                <a:solidFill>
                  <a:srgbClr val="002060"/>
                </a:solidFill>
              </a:rPr>
              <a:t> </a:t>
            </a:r>
            <a:r>
              <a:rPr lang="en-US" dirty="0" err="1" smtClean="0">
                <a:solidFill>
                  <a:srgbClr val="002060"/>
                </a:solidFill>
              </a:rPr>
              <a:t>điều</a:t>
            </a:r>
            <a:r>
              <a:rPr lang="en-US" dirty="0" smtClean="0">
                <a:solidFill>
                  <a:srgbClr val="002060"/>
                </a:solidFill>
              </a:rPr>
              <a:t> </a:t>
            </a:r>
            <a:r>
              <a:rPr lang="en-US" dirty="0" err="1" smtClean="0">
                <a:solidFill>
                  <a:srgbClr val="002060"/>
                </a:solidFill>
              </a:rPr>
              <a:t>kiên</a:t>
            </a:r>
            <a:r>
              <a:rPr lang="en-US" dirty="0" smtClean="0">
                <a:solidFill>
                  <a:srgbClr val="002060"/>
                </a:solidFill>
              </a:rPr>
              <a:t> </a:t>
            </a:r>
            <a:r>
              <a:rPr lang="en-US" dirty="0" err="1" smtClean="0">
                <a:solidFill>
                  <a:srgbClr val="002060"/>
                </a:solidFill>
              </a:rPr>
              <a:t>cho</a:t>
            </a:r>
            <a:r>
              <a:rPr lang="en-US" dirty="0" smtClean="0">
                <a:solidFill>
                  <a:srgbClr val="002060"/>
                </a:solidFill>
              </a:rPr>
              <a:t> </a:t>
            </a:r>
            <a:r>
              <a:rPr lang="en-US" dirty="0" err="1" smtClean="0">
                <a:solidFill>
                  <a:srgbClr val="002060"/>
                </a:solidFill>
              </a:rPr>
              <a:t>sự</a:t>
            </a:r>
            <a:r>
              <a:rPr lang="en-US" dirty="0" smtClean="0">
                <a:solidFill>
                  <a:srgbClr val="002060"/>
                </a:solidFill>
              </a:rPr>
              <a:t> </a:t>
            </a:r>
            <a:r>
              <a:rPr lang="en-US" dirty="0" err="1" smtClean="0">
                <a:solidFill>
                  <a:srgbClr val="002060"/>
                </a:solidFill>
              </a:rPr>
              <a:t>phát</a:t>
            </a:r>
            <a:r>
              <a:rPr lang="en-US" dirty="0" smtClean="0">
                <a:solidFill>
                  <a:srgbClr val="002060"/>
                </a:solidFill>
              </a:rPr>
              <a:t> </a:t>
            </a:r>
            <a:r>
              <a:rPr lang="en-US" dirty="0" err="1" smtClean="0">
                <a:solidFill>
                  <a:srgbClr val="002060"/>
                </a:solidFill>
              </a:rPr>
              <a:t>triển</a:t>
            </a:r>
            <a:r>
              <a:rPr lang="en-US" dirty="0" smtClean="0">
                <a:solidFill>
                  <a:srgbClr val="002060"/>
                </a:solidFill>
              </a:rPr>
              <a:t> </a:t>
            </a:r>
            <a:r>
              <a:rPr lang="en-US" dirty="0" err="1" smtClean="0">
                <a:solidFill>
                  <a:srgbClr val="002060"/>
                </a:solidFill>
              </a:rPr>
              <a:t>kinh</a:t>
            </a:r>
            <a:r>
              <a:rPr lang="en-US" dirty="0" smtClean="0">
                <a:solidFill>
                  <a:srgbClr val="002060"/>
                </a:solidFill>
              </a:rPr>
              <a:t> </a:t>
            </a:r>
            <a:r>
              <a:rPr lang="en-US" dirty="0" err="1" smtClean="0">
                <a:solidFill>
                  <a:srgbClr val="002060"/>
                </a:solidFill>
              </a:rPr>
              <a:t>tế</a:t>
            </a:r>
            <a:endParaRPr lang="en-US" dirty="0">
              <a:solidFill>
                <a:srgbClr val="002060"/>
              </a:solidFill>
            </a:endParaRPr>
          </a:p>
        </p:txBody>
      </p:sp>
      <p:sp>
        <p:nvSpPr>
          <p:cNvPr id="11" name="Content Placeholder 3"/>
          <p:cNvSpPr>
            <a:spLocks noGrp="1"/>
          </p:cNvSpPr>
          <p:nvPr>
            <p:ph type="ftr" sz="quarter" idx="11"/>
          </p:nvPr>
        </p:nvSpPr>
        <p:spPr>
          <a:xfrm>
            <a:off x="457200" y="6492875"/>
            <a:ext cx="8305800" cy="365125"/>
          </a:xfrm>
        </p:spPr>
        <p:txBody>
          <a:bodyPr/>
          <a:lstStyle/>
          <a:p>
            <a:pPr lvl="0"/>
            <a:r>
              <a:rPr lang="en-US" sz="1400" spc="300" dirty="0" smtClean="0">
                <a:solidFill>
                  <a:schemeClr val="bg1">
                    <a:lumMod val="50000"/>
                  </a:schemeClr>
                </a:solidFill>
              </a:rPr>
              <a:t>(</a:t>
            </a:r>
            <a:r>
              <a:rPr lang="en-US" sz="1400" spc="300" dirty="0" err="1" smtClean="0">
                <a:solidFill>
                  <a:schemeClr val="bg1">
                    <a:lumMod val="50000"/>
                  </a:schemeClr>
                </a:solidFill>
              </a:rPr>
              <a:t>Giáo</a:t>
            </a:r>
            <a:r>
              <a:rPr lang="en-US" sz="1400" spc="300" dirty="0" smtClean="0">
                <a:solidFill>
                  <a:schemeClr val="bg1">
                    <a:lumMod val="50000"/>
                  </a:schemeClr>
                </a:solidFill>
              </a:rPr>
              <a:t> </a:t>
            </a:r>
            <a:r>
              <a:rPr lang="en-US" sz="1400" spc="300" dirty="0" err="1" smtClean="0">
                <a:solidFill>
                  <a:schemeClr val="bg1">
                    <a:lumMod val="50000"/>
                  </a:schemeClr>
                </a:solidFill>
              </a:rPr>
              <a:t>dục</a:t>
            </a:r>
            <a:r>
              <a:rPr lang="en-US" sz="1400" spc="300" dirty="0" smtClean="0">
                <a:solidFill>
                  <a:schemeClr val="bg1">
                    <a:lumMod val="50000"/>
                  </a:schemeClr>
                </a:solidFill>
              </a:rPr>
              <a:t> </a:t>
            </a:r>
            <a:r>
              <a:rPr lang="en-US" sz="1400" spc="300" dirty="0" err="1" smtClean="0">
                <a:solidFill>
                  <a:schemeClr val="bg1">
                    <a:lumMod val="50000"/>
                  </a:schemeClr>
                </a:solidFill>
              </a:rPr>
              <a:t>Việt</a:t>
            </a:r>
            <a:r>
              <a:rPr lang="en-US" sz="1400" spc="300" dirty="0" smtClean="0">
                <a:solidFill>
                  <a:schemeClr val="bg1">
                    <a:lumMod val="50000"/>
                  </a:schemeClr>
                </a:solidFill>
              </a:rPr>
              <a:t> Nam </a:t>
            </a:r>
            <a:r>
              <a:rPr lang="en-US" sz="1400" spc="300" dirty="0" err="1" smtClean="0">
                <a:solidFill>
                  <a:schemeClr val="bg1">
                    <a:lumMod val="50000"/>
                  </a:schemeClr>
                </a:solidFill>
              </a:rPr>
              <a:t>từ</a:t>
            </a:r>
            <a:r>
              <a:rPr lang="en-US" sz="1400" spc="300" dirty="0" smtClean="0">
                <a:solidFill>
                  <a:schemeClr val="bg1">
                    <a:lumMod val="50000"/>
                  </a:schemeClr>
                </a:solidFill>
              </a:rPr>
              <a:t> </a:t>
            </a:r>
            <a:r>
              <a:rPr lang="en-US" sz="1400" spc="300" dirty="0" err="1" smtClean="0">
                <a:solidFill>
                  <a:schemeClr val="bg1">
                    <a:lumMod val="50000"/>
                  </a:schemeClr>
                </a:solidFill>
              </a:rPr>
              <a:t>thế</a:t>
            </a:r>
            <a:r>
              <a:rPr lang="en-US" sz="1400" spc="300" dirty="0" smtClean="0">
                <a:solidFill>
                  <a:schemeClr val="bg1">
                    <a:lumMod val="50000"/>
                  </a:schemeClr>
                </a:solidFill>
              </a:rPr>
              <a:t> </a:t>
            </a:r>
            <a:r>
              <a:rPr lang="en-US" sz="1400" spc="300" dirty="0" err="1" smtClean="0">
                <a:solidFill>
                  <a:schemeClr val="bg1">
                    <a:lumMod val="50000"/>
                  </a:schemeClr>
                </a:solidFill>
              </a:rPr>
              <a:t>kỉ</a:t>
            </a:r>
            <a:r>
              <a:rPr lang="en-US" sz="1400" spc="300" dirty="0" smtClean="0">
                <a:solidFill>
                  <a:schemeClr val="bg1">
                    <a:lumMod val="50000"/>
                  </a:schemeClr>
                </a:solidFill>
              </a:rPr>
              <a:t>  X – XV)</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0"/>
                                  </p:iterate>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0"/>
                                  </p:iterate>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1" nodeType="clickEffect">
                                  <p:stCondLst>
                                    <p:cond delay="0"/>
                                  </p:stCondLst>
                                  <p:iterate type="lt">
                                    <p:tmPct val="50000"/>
                                  </p:iterate>
                                  <p:childTnLst>
                                    <p:set>
                                      <p:cBhvr>
                                        <p:cTn id="4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43"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9">
                                            <p:txEl>
                                              <p:pRg st="0" end="0"/>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1" nodeType="clickEffect">
                                  <p:stCondLst>
                                    <p:cond delay="0"/>
                                  </p:stCondLst>
                                  <p:iterate type="lt">
                                    <p:tmPct val="50000"/>
                                  </p:iterate>
                                  <p:childTnLst>
                                    <p:set>
                                      <p:cBhvr>
                                        <p:cTn id="49"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50"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52" dur="80"/>
                                        <p:tgtEl>
                                          <p:spTgt spid="9">
                                            <p:txEl>
                                              <p:pRg st="1" end="1"/>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1" nodeType="clickEffect">
                                  <p:stCondLst>
                                    <p:cond delay="0"/>
                                  </p:stCondLst>
                                  <p:iterate type="lt">
                                    <p:tmPct val="50000"/>
                                  </p:iterate>
                                  <p:childTnLst>
                                    <p:set>
                                      <p:cBhvr>
                                        <p:cTn id="56"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57"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59" dur="80"/>
                                        <p:tgtEl>
                                          <p:spTgt spid="9">
                                            <p:txEl>
                                              <p:pRg st="2" end="2"/>
                                            </p:txEl>
                                          </p:spTgt>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1" nodeType="clickEffect">
                                  <p:stCondLst>
                                    <p:cond delay="0"/>
                                  </p:stCondLst>
                                  <p:iterate type="lt">
                                    <p:tmPct val="50000"/>
                                  </p:iterate>
                                  <p:childTnLst>
                                    <p:set>
                                      <p:cBhvr>
                                        <p:cTn id="63"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64"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66" dur="80"/>
                                        <p:tgtEl>
                                          <p:spTgt spid="9">
                                            <p:txEl>
                                              <p:pRg st="3" end="3"/>
                                            </p:txEl>
                                          </p:spTgt>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1" nodeType="clickEffect">
                                  <p:stCondLst>
                                    <p:cond delay="0"/>
                                  </p:stCondLst>
                                  <p:iterate type="lt">
                                    <p:tmPct val="50000"/>
                                  </p:iterate>
                                  <p:childTnLst>
                                    <p:set>
                                      <p:cBhvr>
                                        <p:cTn id="70"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71"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73" dur="80"/>
                                        <p:tgtEl>
                                          <p:spTgt spid="10">
                                            <p:txEl>
                                              <p:pRg st="0" end="0"/>
                                            </p:tx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grpId="1" nodeType="clickEffect">
                                  <p:stCondLst>
                                    <p:cond delay="0"/>
                                  </p:stCondLst>
                                  <p:iterate type="lt">
                                    <p:tmPct val="50000"/>
                                  </p:iterate>
                                  <p:childTnLst>
                                    <p:set>
                                      <p:cBhvr>
                                        <p:cTn id="77" dur="1" fill="hold">
                                          <p:stCondLst>
                                            <p:cond delay="0"/>
                                          </p:stCondLst>
                                        </p:cTn>
                                        <p:tgtEl>
                                          <p:spTgt spid="10">
                                            <p:txEl>
                                              <p:pRg st="1" end="1"/>
                                            </p:txEl>
                                          </p:spTgt>
                                        </p:tgtEl>
                                        <p:attrNameLst>
                                          <p:attrName>style.visibility</p:attrName>
                                        </p:attrNameLst>
                                      </p:cBhvr>
                                      <p:to>
                                        <p:strVal val="visible"/>
                                      </p:to>
                                    </p:set>
                                    <p:anim calcmode="discrete" valueType="clr">
                                      <p:cBhvr override="childStyle">
                                        <p:cTn id="78" dur="80"/>
                                        <p:tgtEl>
                                          <p:spTgt spid="1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10">
                                            <p:txEl>
                                              <p:pRg st="1" end="1"/>
                                            </p:txEl>
                                          </p:spTgt>
                                        </p:tgtEl>
                                        <p:attrNameLst>
                                          <p:attrName>fillcolor</p:attrName>
                                        </p:attrNameLst>
                                      </p:cBhvr>
                                      <p:tavLst>
                                        <p:tav tm="0">
                                          <p:val>
                                            <p:clrVal>
                                              <a:schemeClr val="accent2"/>
                                            </p:clrVal>
                                          </p:val>
                                        </p:tav>
                                        <p:tav tm="50000">
                                          <p:val>
                                            <p:clrVal>
                                              <a:schemeClr val="hlink"/>
                                            </p:clrVal>
                                          </p:val>
                                        </p:tav>
                                      </p:tavLst>
                                    </p:anim>
                                    <p:set>
                                      <p:cBhvr>
                                        <p:cTn id="80" dur="80"/>
                                        <p:tgtEl>
                                          <p:spTgt spid="1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10" grpId="0" build="p"/>
      <p:bldP spid="10"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1"/>
            <a:ext cx="9144000" cy="6857999"/>
          </a:xfrm>
          <a:prstGeom prst="rect">
            <a:avLst/>
          </a:prstGeom>
        </p:spPr>
      </p:pic>
      <p:sp>
        <p:nvSpPr>
          <p:cNvPr id="4" name="Rectangle 3"/>
          <p:cNvSpPr/>
          <p:nvPr/>
        </p:nvSpPr>
        <p:spPr>
          <a:xfrm>
            <a:off x="228600" y="304800"/>
            <a:ext cx="6248400" cy="1323439"/>
          </a:xfrm>
          <a:prstGeom prst="rect">
            <a:avLst/>
          </a:prstGeom>
        </p:spPr>
        <p:txBody>
          <a:bodyPr wrap="square">
            <a:spAutoFit/>
          </a:bodyPr>
          <a:lstStyle/>
          <a:p>
            <a:r>
              <a:rPr lang="en-US" sz="4000" b="1" dirty="0" smtClean="0">
                <a:solidFill>
                  <a:srgbClr val="002060"/>
                </a:solidFill>
              </a:rPr>
              <a:t>III. Văn học và nghệ thuật</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1. Văn học thế kỉ X-XV</a:t>
            </a:r>
            <a:endParaRPr lang="en-US" sz="4000" dirty="0"/>
          </a:p>
        </p:txBody>
      </p:sp>
      <p:sp>
        <p:nvSpPr>
          <p:cNvPr id="5" name="TextBox 4"/>
          <p:cNvSpPr txBox="1"/>
          <p:nvPr/>
        </p:nvSpPr>
        <p:spPr>
          <a:xfrm>
            <a:off x="228601" y="1828801"/>
            <a:ext cx="8458200" cy="3785652"/>
          </a:xfrm>
          <a:prstGeom prst="rect">
            <a:avLst/>
          </a:prstGeom>
          <a:noFill/>
        </p:spPr>
        <p:txBody>
          <a:bodyPr wrap="square" rtlCol="0">
            <a:spAutoFit/>
          </a:bodyPr>
          <a:lstStyle/>
          <a:p>
            <a:r>
              <a:rPr lang="vi-VN" sz="2400" b="1" i="1" dirty="0" smtClean="0">
                <a:solidFill>
                  <a:srgbClr val="002060"/>
                </a:solidFill>
              </a:rPr>
              <a:t>- Phát triển mạnh từ thời nhà Trần, nhất là văn học chữ Hán. Tác phẩm tiêu biểu: </a:t>
            </a:r>
            <a:r>
              <a:rPr lang="vi-VN" sz="2400" b="1" i="1" dirty="0" smtClean="0">
                <a:solidFill>
                  <a:srgbClr val="7030A0"/>
                </a:solidFill>
              </a:rPr>
              <a:t>Nam quốc sơn hà,</a:t>
            </a:r>
            <a:r>
              <a:rPr lang="en-US" sz="2400" b="1" i="1" dirty="0" smtClean="0">
                <a:solidFill>
                  <a:srgbClr val="7030A0"/>
                </a:solidFill>
              </a:rPr>
              <a:t> </a:t>
            </a:r>
            <a:r>
              <a:rPr lang="vi-VN" sz="2400" b="1" i="1" dirty="0" smtClean="0">
                <a:solidFill>
                  <a:srgbClr val="7030A0"/>
                </a:solidFill>
              </a:rPr>
              <a:t>Hịch tướng sĩ, Bạch Đằng giang phú, Bình Ngô đại cáo…</a:t>
            </a:r>
          </a:p>
          <a:p>
            <a:r>
              <a:rPr lang="vi-VN" sz="2400" b="1" i="1" dirty="0" smtClean="0">
                <a:solidFill>
                  <a:srgbClr val="002060"/>
                </a:solidFill>
              </a:rPr>
              <a:t>- Từ thế kỷ XV văn học chữ Hán và chữ Nôm đều phát triển.</a:t>
            </a:r>
          </a:p>
          <a:p>
            <a:r>
              <a:rPr lang="vi-VN" sz="2400" b="1" i="1" dirty="0" smtClean="0">
                <a:solidFill>
                  <a:srgbClr val="002060"/>
                </a:solidFill>
              </a:rPr>
              <a:t>- Đặc điểm:</a:t>
            </a:r>
            <a:endParaRPr lang="en-US" sz="2400" b="1" i="1" dirty="0">
              <a:solidFill>
                <a:srgbClr val="002060"/>
              </a:solidFill>
            </a:endParaRPr>
          </a:p>
          <a:p>
            <a:r>
              <a:rPr lang="vi-VN" sz="2400" b="1" i="1" dirty="0" smtClean="0">
                <a:solidFill>
                  <a:srgbClr val="002060"/>
                </a:solidFill>
              </a:rPr>
              <a:t>+ Thể hiện tinh thần dân tộc, lòng yêu nước, tự hào dân tộc.</a:t>
            </a:r>
            <a:endParaRPr lang="en-US" sz="2400" b="1" i="1" dirty="0" smtClean="0">
              <a:solidFill>
                <a:srgbClr val="002060"/>
              </a:solidFill>
            </a:endParaRPr>
          </a:p>
          <a:p>
            <a:r>
              <a:rPr lang="vi-VN" sz="2400" b="1" i="1" dirty="0" smtClean="0">
                <a:solidFill>
                  <a:srgbClr val="002060"/>
                </a:solidFill>
              </a:rPr>
              <a:t>+ Ca ngợi những chiến công oai hùng, cảnh đẹp của quê h</a:t>
            </a:r>
            <a:r>
              <a:rPr lang="en-US" sz="2400" b="1" i="1" dirty="0" err="1" smtClean="0">
                <a:solidFill>
                  <a:srgbClr val="002060"/>
                </a:solidFill>
              </a:rPr>
              <a:t>ương</a:t>
            </a:r>
            <a:r>
              <a:rPr lang="en-US" sz="2400" b="1" i="1" dirty="0" smtClean="0">
                <a:solidFill>
                  <a:srgbClr val="002060"/>
                </a:solidFill>
              </a:rPr>
              <a:t> </a:t>
            </a:r>
            <a:r>
              <a:rPr lang="en-US" sz="2400" b="1" i="1" dirty="0" err="1" smtClean="0">
                <a:solidFill>
                  <a:srgbClr val="002060"/>
                </a:solidFill>
              </a:rPr>
              <a:t>đất</a:t>
            </a:r>
            <a:r>
              <a:rPr lang="en-US" sz="2400" b="1" i="1" dirty="0" smtClean="0">
                <a:solidFill>
                  <a:srgbClr val="002060"/>
                </a:solidFill>
              </a:rPr>
              <a:t> </a:t>
            </a:r>
            <a:r>
              <a:rPr lang="en-US" sz="2400" b="1" i="1" dirty="0" err="1" smtClean="0">
                <a:solidFill>
                  <a:srgbClr val="002060"/>
                </a:solidFill>
              </a:rPr>
              <a:t>nước</a:t>
            </a:r>
            <a:r>
              <a:rPr lang="en-US" sz="2400" b="1" i="1" dirty="0" smtClean="0">
                <a:solidFill>
                  <a:srgbClr val="002060"/>
                </a:solidFill>
              </a:rPr>
              <a:t>.</a:t>
            </a:r>
            <a:endParaRPr lang="en-US" sz="2400" b="1" i="1" dirty="0">
              <a:solidFill>
                <a:srgbClr val="00206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95400" y="6019800"/>
            <a:ext cx="6324600" cy="609600"/>
          </a:xfrm>
        </p:spPr>
        <p:txBody>
          <a:bodyPr>
            <a:normAutofit/>
          </a:bodyPr>
          <a:lstStyle/>
          <a:p>
            <a:r>
              <a:rPr lang="en-US" dirty="0" err="1" smtClean="0">
                <a:solidFill>
                  <a:srgbClr val="002060"/>
                </a:solidFill>
              </a:rPr>
              <a:t>Tác</a:t>
            </a:r>
            <a:r>
              <a:rPr lang="en-US" dirty="0" smtClean="0">
                <a:solidFill>
                  <a:srgbClr val="002060"/>
                </a:solidFill>
              </a:rPr>
              <a:t> </a:t>
            </a:r>
            <a:r>
              <a:rPr lang="en-US" dirty="0" err="1" smtClean="0">
                <a:solidFill>
                  <a:srgbClr val="002060"/>
                </a:solidFill>
              </a:rPr>
              <a:t>phẩm</a:t>
            </a:r>
            <a:r>
              <a:rPr lang="en-US" dirty="0" smtClean="0">
                <a:solidFill>
                  <a:srgbClr val="002060"/>
                </a:solidFill>
              </a:rPr>
              <a:t>: Nam </a:t>
            </a:r>
            <a:r>
              <a:rPr lang="en-US" dirty="0" err="1" smtClean="0">
                <a:solidFill>
                  <a:srgbClr val="002060"/>
                </a:solidFill>
              </a:rPr>
              <a:t>quốc</a:t>
            </a:r>
            <a:r>
              <a:rPr lang="en-US" dirty="0" smtClean="0">
                <a:solidFill>
                  <a:srgbClr val="002060"/>
                </a:solidFill>
              </a:rPr>
              <a:t> </a:t>
            </a:r>
            <a:r>
              <a:rPr lang="en-US" dirty="0" err="1" smtClean="0">
                <a:solidFill>
                  <a:srgbClr val="002060"/>
                </a:solidFill>
              </a:rPr>
              <a:t>sơn</a:t>
            </a:r>
            <a:r>
              <a:rPr lang="en-US" dirty="0" smtClean="0">
                <a:solidFill>
                  <a:srgbClr val="002060"/>
                </a:solidFill>
              </a:rPr>
              <a:t> </a:t>
            </a:r>
            <a:r>
              <a:rPr lang="en-US" dirty="0" err="1" smtClean="0">
                <a:solidFill>
                  <a:srgbClr val="002060"/>
                </a:solidFill>
              </a:rPr>
              <a:t>hà</a:t>
            </a:r>
            <a:endParaRPr lang="en-US" dirty="0">
              <a:solidFill>
                <a:srgbClr val="002060"/>
              </a:solidFill>
            </a:endParaRPr>
          </a:p>
        </p:txBody>
      </p:sp>
      <p:pic>
        <p:nvPicPr>
          <p:cNvPr id="4" name="Picture 3" descr="Nam-quoc-son-ha.jpg"/>
          <p:cNvPicPr>
            <a:picLocks noChangeAspect="1"/>
          </p:cNvPicPr>
          <p:nvPr/>
        </p:nvPicPr>
        <p:blipFill>
          <a:blip r:embed="rId2"/>
          <a:stretch>
            <a:fillRect/>
          </a:stretch>
        </p:blipFill>
        <p:spPr>
          <a:xfrm>
            <a:off x="228600" y="228600"/>
            <a:ext cx="8382000" cy="5795357"/>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V="1">
            <a:off x="685800" y="5246728"/>
            <a:ext cx="457200" cy="6636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894"/>
            <a:ext cx="9144000" cy="6700706"/>
          </a:xfrm>
          <a:prstGeom prst="rect">
            <a:avLst/>
          </a:prstGeom>
        </p:spPr>
      </p:pic>
    </p:spTree>
    <p:extLst>
      <p:ext uri="{BB962C8B-B14F-4D97-AF65-F5344CB8AC3E}">
        <p14:creationId xmlns:p14="http://schemas.microsoft.com/office/powerpoint/2010/main" xmlns="" val="3168992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8229600" cy="1143000"/>
          </a:xfrm>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454666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a:bodyPr>
          <a:lstStyle/>
          <a:p>
            <a:r>
              <a:rPr lang="en-US" sz="3200" dirty="0" err="1" smtClean="0"/>
              <a:t>Khổng</a:t>
            </a:r>
            <a:r>
              <a:rPr lang="en-US" sz="3200" dirty="0" smtClean="0"/>
              <a:t> </a:t>
            </a:r>
            <a:r>
              <a:rPr lang="en-US" sz="3200" dirty="0" err="1" smtClean="0"/>
              <a:t>Tử</a:t>
            </a:r>
            <a:endParaRPr lang="en-US" sz="3200" dirty="0"/>
          </a:p>
        </p:txBody>
      </p:sp>
      <p:pic>
        <p:nvPicPr>
          <p:cNvPr id="5" name="Content Placeholder 4" descr="khong-tu-5.jpg"/>
          <p:cNvPicPr>
            <a:picLocks noGrp="1" noChangeAspect="1"/>
          </p:cNvPicPr>
          <p:nvPr>
            <p:ph idx="1"/>
          </p:nvPr>
        </p:nvPicPr>
        <p:blipFill>
          <a:blip r:embed="rId2"/>
          <a:stretch>
            <a:fillRect/>
          </a:stretch>
        </p:blipFill>
        <p:spPr>
          <a:xfrm>
            <a:off x="0" y="1066800"/>
            <a:ext cx="9144000" cy="5791200"/>
          </a:xfrm>
        </p:spPr>
      </p:pic>
      <p:sp>
        <p:nvSpPr>
          <p:cNvPr id="4" name="TextBox 3"/>
          <p:cNvSpPr txBox="1"/>
          <p:nvPr/>
        </p:nvSpPr>
        <p:spPr>
          <a:xfrm>
            <a:off x="3276600" y="6088559"/>
            <a:ext cx="1905000" cy="769441"/>
          </a:xfrm>
          <a:prstGeom prst="rect">
            <a:avLst/>
          </a:prstGeom>
          <a:noFill/>
        </p:spPr>
        <p:txBody>
          <a:bodyPr wrap="square" rtlCol="0">
            <a:spAutoFit/>
          </a:bodyPr>
          <a:lstStyle/>
          <a:p>
            <a:r>
              <a:rPr lang="en-US" sz="2200" dirty="0" smtClean="0">
                <a:solidFill>
                  <a:srgbClr val="FF0000"/>
                </a:solidFill>
              </a:rPr>
              <a:t>(551-479 TCN)</a:t>
            </a:r>
          </a:p>
          <a:p>
            <a:endParaRPr lang="en-US" sz="2200" dirty="0" smtClean="0">
              <a:solidFill>
                <a:srgbClr val="FF0000"/>
              </a:solidFill>
            </a:endParaRPr>
          </a:p>
        </p:txBody>
      </p:sp>
      <p:sp>
        <p:nvSpPr>
          <p:cNvPr id="6" name="TextBox 5"/>
          <p:cNvSpPr txBox="1"/>
          <p:nvPr/>
        </p:nvSpPr>
        <p:spPr>
          <a:xfrm>
            <a:off x="5410200" y="3048000"/>
            <a:ext cx="3505200" cy="2031325"/>
          </a:xfrm>
          <a:prstGeom prst="rect">
            <a:avLst/>
          </a:prstGeom>
          <a:noFill/>
        </p:spPr>
        <p:txBody>
          <a:bodyPr wrap="square" rtlCol="0">
            <a:spAutoFit/>
          </a:bodyPr>
          <a:lstStyle/>
          <a:p>
            <a:r>
              <a:rPr lang="en-US" dirty="0" smtClean="0">
                <a:solidFill>
                  <a:srgbClr val="002060"/>
                </a:solidFill>
              </a:rPr>
              <a:t>Tam cương:  </a:t>
            </a:r>
            <a:r>
              <a:rPr lang="en-US" dirty="0" smtClean="0">
                <a:solidFill>
                  <a:srgbClr val="FF0000"/>
                </a:solidFill>
              </a:rPr>
              <a:t>quân- thần; phụ – tử; Phu-  thê</a:t>
            </a:r>
          </a:p>
          <a:p>
            <a:r>
              <a:rPr lang="en-US" dirty="0" smtClean="0">
                <a:solidFill>
                  <a:srgbClr val="002060"/>
                </a:solidFill>
              </a:rPr>
              <a:t>Ngũ thường: </a:t>
            </a:r>
            <a:r>
              <a:rPr lang="en-US" dirty="0" smtClean="0">
                <a:solidFill>
                  <a:srgbClr val="FF0000"/>
                </a:solidFill>
              </a:rPr>
              <a:t>Nhân – Nghĩa- lễ - Trí - Tín</a:t>
            </a:r>
          </a:p>
          <a:p>
            <a:r>
              <a:rPr lang="en-US" dirty="0" smtClean="0"/>
              <a:t> </a:t>
            </a:r>
          </a:p>
          <a:p>
            <a:r>
              <a:rPr lang="en-US" dirty="0" smtClean="0"/>
              <a:t>                        </a:t>
            </a:r>
          </a:p>
          <a:p>
            <a:endParaRPr lang="en-US" dirty="0" smtClean="0"/>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Rectangle 3"/>
          <p:cNvSpPr/>
          <p:nvPr/>
        </p:nvSpPr>
        <p:spPr>
          <a:xfrm>
            <a:off x="228600" y="304800"/>
            <a:ext cx="6248400" cy="1323439"/>
          </a:xfrm>
          <a:prstGeom prst="rect">
            <a:avLst/>
          </a:prstGeom>
        </p:spPr>
        <p:txBody>
          <a:bodyPr wrap="square">
            <a:spAutoFit/>
          </a:bodyPr>
          <a:lstStyle/>
          <a:p>
            <a:r>
              <a:rPr lang="en-US" sz="4000" b="1" dirty="0" smtClean="0">
                <a:solidFill>
                  <a:srgbClr val="002060"/>
                </a:solidFill>
              </a:rPr>
              <a:t>III. Văn học và nghệ thuật</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2. Nghệ </a:t>
            </a:r>
            <a:r>
              <a:rPr lang="en-US" sz="4000" dirty="0" smtClean="0">
                <a:solidFill>
                  <a:srgbClr val="002060"/>
                </a:solidFill>
              </a:rPr>
              <a:t>thuật (TK X-XV)</a:t>
            </a:r>
            <a:endParaRPr lang="en-US" sz="4000" dirty="0"/>
          </a:p>
        </p:txBody>
      </p:sp>
      <p:sp>
        <p:nvSpPr>
          <p:cNvPr id="5" name="TextBox 4"/>
          <p:cNvSpPr txBox="1"/>
          <p:nvPr/>
        </p:nvSpPr>
        <p:spPr>
          <a:xfrm>
            <a:off x="152400" y="1676400"/>
            <a:ext cx="8839200" cy="4154984"/>
          </a:xfrm>
          <a:prstGeom prst="rect">
            <a:avLst/>
          </a:prstGeom>
          <a:noFill/>
        </p:spPr>
        <p:txBody>
          <a:bodyPr wrap="square" rtlCol="0">
            <a:spAutoFit/>
          </a:bodyPr>
          <a:lstStyle/>
          <a:p>
            <a:r>
              <a:rPr lang="en-US" sz="2400" b="1" dirty="0" smtClean="0">
                <a:solidFill>
                  <a:srgbClr val="0070C0"/>
                </a:solidFill>
                <a:latin typeface="Arial" pitchFamily="34" charset="0"/>
                <a:cs typeface="Arial" pitchFamily="34" charset="0"/>
              </a:rPr>
              <a:t>- </a:t>
            </a:r>
            <a:r>
              <a:rPr lang="vi-VN" sz="2400" b="1" dirty="0" smtClean="0">
                <a:solidFill>
                  <a:srgbClr val="0070C0"/>
                </a:solidFill>
                <a:latin typeface="Arial" pitchFamily="34" charset="0"/>
                <a:cs typeface="Arial" pitchFamily="34" charset="0"/>
              </a:rPr>
              <a:t>Kiến trúc</a:t>
            </a:r>
            <a:r>
              <a:rPr lang="en-US" sz="2400" b="1" dirty="0" smtClean="0">
                <a:solidFill>
                  <a:srgbClr val="0070C0"/>
                </a:solidFill>
                <a:latin typeface="Arial" pitchFamily="34" charset="0"/>
                <a:cs typeface="Arial" pitchFamily="34" charset="0"/>
              </a:rPr>
              <a:t>:</a:t>
            </a:r>
            <a:r>
              <a:rPr lang="vi-VN" sz="2400" b="1" dirty="0" smtClean="0">
                <a:solidFill>
                  <a:srgbClr val="0070C0"/>
                </a:solidFill>
                <a:latin typeface="Arial" pitchFamily="34" charset="0"/>
                <a:cs typeface="Arial" pitchFamily="34" charset="0"/>
              </a:rPr>
              <a:t> </a:t>
            </a:r>
            <a:r>
              <a:rPr lang="vi-VN" sz="2400" b="1" dirty="0" smtClean="0">
                <a:solidFill>
                  <a:srgbClr val="002060"/>
                </a:solidFill>
                <a:latin typeface="Arial" pitchFamily="34" charset="0"/>
                <a:cs typeface="Arial" pitchFamily="34" charset="0"/>
              </a:rPr>
              <a:t>Phật giáo phát triển chủ yếu ở giai đoạn Lý - Trần - Hồ thế kỷ X</a:t>
            </a:r>
            <a:r>
              <a:rPr lang="en-US" sz="2400" b="1" dirty="0" smtClean="0">
                <a:solidFill>
                  <a:srgbClr val="002060"/>
                </a:solidFill>
                <a:latin typeface="Arial" pitchFamily="34" charset="0"/>
                <a:cs typeface="Arial" pitchFamily="34" charset="0"/>
              </a:rPr>
              <a:t>I</a:t>
            </a:r>
            <a:r>
              <a:rPr lang="vi-VN" sz="2400" b="1" dirty="0" smtClean="0">
                <a:solidFill>
                  <a:srgbClr val="002060"/>
                </a:solidFill>
                <a:latin typeface="Arial" pitchFamily="34" charset="0"/>
                <a:cs typeface="Arial" pitchFamily="34" charset="0"/>
              </a:rPr>
              <a:t> - XV gồm chùa, tháp, đền.</a:t>
            </a:r>
            <a:r>
              <a:rPr lang="en-US" sz="2400" b="1" dirty="0" smtClean="0">
                <a:solidFill>
                  <a:srgbClr val="002060"/>
                </a:solidFill>
                <a:latin typeface="Arial" pitchFamily="34" charset="0"/>
                <a:cs typeface="Arial" pitchFamily="34" charset="0"/>
              </a:rPr>
              <a:t> </a:t>
            </a:r>
            <a:r>
              <a:rPr lang="vi-VN" sz="2400" b="1" dirty="0" smtClean="0">
                <a:solidFill>
                  <a:srgbClr val="7030A0"/>
                </a:solidFill>
                <a:latin typeface="Arial" pitchFamily="34" charset="0"/>
                <a:cs typeface="Arial" pitchFamily="34" charset="0"/>
              </a:rPr>
              <a:t>Chùa Một cột, chùa Dâu, chùa Phật tích, tháp Phổ Minh..</a:t>
            </a:r>
          </a:p>
          <a:p>
            <a:r>
              <a:rPr lang="vi-VN" sz="2400" b="1" dirty="0" smtClean="0">
                <a:solidFill>
                  <a:srgbClr val="002060"/>
                </a:solidFill>
                <a:latin typeface="Arial" pitchFamily="34" charset="0"/>
                <a:cs typeface="Arial" pitchFamily="34" charset="0"/>
              </a:rPr>
              <a:t>+ Bên cạnh đó có những công trình kiến trúc ảnh hưởng của nho giáo: </a:t>
            </a:r>
            <a:r>
              <a:rPr lang="vi-VN" sz="2400" b="1" dirty="0" smtClean="0">
                <a:solidFill>
                  <a:srgbClr val="7030A0"/>
                </a:solidFill>
                <a:latin typeface="Arial" pitchFamily="34" charset="0"/>
                <a:cs typeface="Arial" pitchFamily="34" charset="0"/>
              </a:rPr>
              <a:t>Cung điện, thành quách, thành Thăng Long,</a:t>
            </a:r>
            <a:r>
              <a:rPr lang="en-US" sz="2400" b="1" dirty="0" smtClean="0">
                <a:solidFill>
                  <a:srgbClr val="7030A0"/>
                </a:solidFill>
                <a:latin typeface="Arial" pitchFamily="34" charset="0"/>
                <a:cs typeface="Arial" pitchFamily="34" charset="0"/>
              </a:rPr>
              <a:t> </a:t>
            </a:r>
            <a:r>
              <a:rPr lang="vi-VN" sz="2400" b="1" dirty="0" smtClean="0">
                <a:solidFill>
                  <a:srgbClr val="7030A0"/>
                </a:solidFill>
                <a:latin typeface="Arial" pitchFamily="34" charset="0"/>
                <a:cs typeface="Arial" pitchFamily="34" charset="0"/>
              </a:rPr>
              <a:t>thành Nhà Hồ</a:t>
            </a:r>
            <a:r>
              <a:rPr lang="en-US" sz="2400" b="1" dirty="0" smtClean="0">
                <a:solidFill>
                  <a:srgbClr val="7030A0"/>
                </a:solidFill>
                <a:latin typeface="Arial" pitchFamily="34" charset="0"/>
                <a:cs typeface="Arial" pitchFamily="34" charset="0"/>
              </a:rPr>
              <a:t>…</a:t>
            </a:r>
            <a:endParaRPr lang="vi-VN" sz="2400" b="1" dirty="0" smtClean="0">
              <a:solidFill>
                <a:srgbClr val="7030A0"/>
              </a:solidFill>
              <a:latin typeface="Arial" pitchFamily="34" charset="0"/>
              <a:cs typeface="Arial" pitchFamily="34" charset="0"/>
            </a:endParaRPr>
          </a:p>
          <a:p>
            <a:r>
              <a:rPr lang="en-US" sz="2400" b="1" dirty="0" smtClean="0">
                <a:solidFill>
                  <a:srgbClr val="0070C0"/>
                </a:solidFill>
                <a:latin typeface="Arial" pitchFamily="34" charset="0"/>
                <a:cs typeface="Arial" pitchFamily="34" charset="0"/>
              </a:rPr>
              <a:t>-</a:t>
            </a:r>
            <a:r>
              <a:rPr lang="vi-VN" sz="2400" b="1" dirty="0" smtClean="0">
                <a:solidFill>
                  <a:srgbClr val="0070C0"/>
                </a:solidFill>
                <a:latin typeface="Arial" pitchFamily="34" charset="0"/>
                <a:cs typeface="Arial" pitchFamily="34" charset="0"/>
              </a:rPr>
              <a:t> Điêu khắc: </a:t>
            </a:r>
            <a:r>
              <a:rPr lang="vi-VN" sz="2400" b="1" dirty="0" smtClean="0">
                <a:solidFill>
                  <a:srgbClr val="002060"/>
                </a:solidFill>
                <a:latin typeface="Arial" pitchFamily="34" charset="0"/>
                <a:cs typeface="Arial" pitchFamily="34" charset="0"/>
              </a:rPr>
              <a:t>gồm những công trình chạm khắc, trang trí ảnh hưởng của Phật giáo và Nho giáo song vẫn mang những nét độc đáo riêng.</a:t>
            </a:r>
          </a:p>
          <a:p>
            <a:r>
              <a:rPr lang="vi-VN" sz="2400" b="1" dirty="0" smtClean="0">
                <a:solidFill>
                  <a:srgbClr val="002060"/>
                </a:solidFill>
                <a:latin typeface="Arial" pitchFamily="34" charset="0"/>
                <a:cs typeface="Arial" pitchFamily="34" charset="0"/>
              </a:rPr>
              <a:t>+ Nghệ thuật sân khấu ca, múa, nhạc mang đậm tính dân gian truyền thống</a:t>
            </a:r>
            <a:r>
              <a:rPr lang="vi-VN" sz="2400" b="1" dirty="0" smtClean="0">
                <a:solidFill>
                  <a:srgbClr val="002060"/>
                </a:solidFill>
                <a:latin typeface="Arial" pitchFamily="34" charset="0"/>
                <a:cs typeface="Arial" pitchFamily="34" charset="0"/>
              </a:rPr>
              <a:t>.</a:t>
            </a:r>
            <a:endParaRPr lang="vi-VN" sz="2400" b="1" dirty="0" smtClean="0">
              <a:solidFill>
                <a:srgbClr val="002060"/>
              </a:solidFill>
              <a:latin typeface="Arial" pitchFamily="34" charset="0"/>
              <a:cs typeface="Arial"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019800"/>
          </a:xfrm>
          <a:prstGeom prst="rect">
            <a:avLst/>
          </a:prstGeom>
        </p:spPr>
      </p:pic>
      <p:sp>
        <p:nvSpPr>
          <p:cNvPr id="5" name="TextBox 4"/>
          <p:cNvSpPr txBox="1"/>
          <p:nvPr/>
        </p:nvSpPr>
        <p:spPr>
          <a:xfrm>
            <a:off x="0" y="6019800"/>
            <a:ext cx="9144000" cy="1477328"/>
          </a:xfrm>
          <a:prstGeom prst="rect">
            <a:avLst/>
          </a:prstGeom>
          <a:noFill/>
        </p:spPr>
        <p:txBody>
          <a:bodyPr wrap="square" rtlCol="0">
            <a:spAutoFit/>
          </a:bodyPr>
          <a:lstStyle/>
          <a:p>
            <a:r>
              <a:rPr lang="vi-VN" b="1" dirty="0" smtClean="0">
                <a:solidFill>
                  <a:srgbClr val="C00000"/>
                </a:solidFill>
              </a:rPr>
              <a:t>Chùa Một Cột hay Chùa Mật, chùa Nhất Trụ, còn có tên khác là Diên Hựu tự hoặc Liên Hoa Đài, là một ngôi chùa nằm giữa lòng thủ đô Hà Nội. Đây là ngôi chùa có kiến trúc độc đáo nhất Việt Nam.</a:t>
            </a:r>
          </a:p>
          <a:p>
            <a:endParaRPr lang="vi-VN" b="1" dirty="0" smtClean="0">
              <a:solidFill>
                <a:srgbClr val="C00000"/>
              </a:solidFill>
            </a:endParaRPr>
          </a:p>
          <a:p>
            <a:r>
              <a:rPr lang="vi-VN" dirty="0" smtClean="0"/>
              <a:t> </a:t>
            </a:r>
            <a:endParaRPr lang="en-US" dirty="0"/>
          </a:p>
        </p:txBody>
      </p:sp>
    </p:spTree>
    <p:extLst>
      <p:ext uri="{BB962C8B-B14F-4D97-AF65-F5344CB8AC3E}">
        <p14:creationId xmlns:p14="http://schemas.microsoft.com/office/powerpoint/2010/main" xmlns="" val="1954836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27" y="0"/>
            <a:ext cx="3893127" cy="579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33800" y="0"/>
            <a:ext cx="5410200" cy="5638800"/>
          </a:xfrm>
          <a:prstGeom prst="rect">
            <a:avLst/>
          </a:prstGeom>
        </p:spPr>
      </p:pic>
      <p:sp>
        <p:nvSpPr>
          <p:cNvPr id="6" name="TextBox 5"/>
          <p:cNvSpPr txBox="1"/>
          <p:nvPr/>
        </p:nvSpPr>
        <p:spPr>
          <a:xfrm>
            <a:off x="381000" y="5999018"/>
            <a:ext cx="8077200" cy="707886"/>
          </a:xfrm>
          <a:prstGeom prst="rect">
            <a:avLst/>
          </a:prstGeom>
          <a:noFill/>
        </p:spPr>
        <p:txBody>
          <a:bodyPr wrap="square" rtlCol="0">
            <a:spAutoFit/>
          </a:bodyPr>
          <a:lstStyle/>
          <a:p>
            <a:pPr algn="ctr"/>
            <a:r>
              <a:rPr lang="en-US" sz="4000" b="1" dirty="0" err="1" smtClean="0">
                <a:solidFill>
                  <a:srgbClr val="C00000"/>
                </a:solidFill>
              </a:rPr>
              <a:t>Tháp</a:t>
            </a:r>
            <a:r>
              <a:rPr lang="en-US" sz="4000" b="1" dirty="0" smtClean="0">
                <a:solidFill>
                  <a:srgbClr val="C00000"/>
                </a:solidFill>
              </a:rPr>
              <a:t> </a:t>
            </a:r>
            <a:r>
              <a:rPr lang="en-US" sz="4000" b="1" dirty="0" err="1" smtClean="0">
                <a:solidFill>
                  <a:srgbClr val="C00000"/>
                </a:solidFill>
              </a:rPr>
              <a:t>Phổ</a:t>
            </a:r>
            <a:r>
              <a:rPr lang="en-US" sz="4000" b="1" dirty="0" smtClean="0">
                <a:solidFill>
                  <a:srgbClr val="C00000"/>
                </a:solidFill>
              </a:rPr>
              <a:t> </a:t>
            </a:r>
            <a:r>
              <a:rPr lang="en-US" sz="4000" b="1" dirty="0" err="1" smtClean="0">
                <a:solidFill>
                  <a:srgbClr val="C00000"/>
                </a:solidFill>
              </a:rPr>
              <a:t>Minh,cạnh</a:t>
            </a:r>
            <a:r>
              <a:rPr lang="en-US" sz="4000" b="1" dirty="0" smtClean="0">
                <a:solidFill>
                  <a:srgbClr val="C00000"/>
                </a:solidFill>
              </a:rPr>
              <a:t> </a:t>
            </a:r>
            <a:r>
              <a:rPr lang="en-US" sz="4000" b="1" dirty="0" err="1" smtClean="0">
                <a:solidFill>
                  <a:srgbClr val="C00000"/>
                </a:solidFill>
              </a:rPr>
              <a:t>Đền</a:t>
            </a:r>
            <a:r>
              <a:rPr lang="en-US" sz="4000" b="1" dirty="0" smtClean="0">
                <a:solidFill>
                  <a:srgbClr val="C00000"/>
                </a:solidFill>
              </a:rPr>
              <a:t> </a:t>
            </a:r>
            <a:r>
              <a:rPr lang="en-US" sz="4000" b="1" dirty="0" err="1" smtClean="0">
                <a:solidFill>
                  <a:srgbClr val="C00000"/>
                </a:solidFill>
              </a:rPr>
              <a:t>Trần</a:t>
            </a:r>
            <a:endParaRPr lang="en-US" sz="4000" b="1" dirty="0">
              <a:solidFill>
                <a:srgbClr val="C00000"/>
              </a:solidFill>
            </a:endParaRPr>
          </a:p>
        </p:txBody>
      </p:sp>
    </p:spTree>
    <p:extLst>
      <p:ext uri="{BB962C8B-B14F-4D97-AF65-F5344CB8AC3E}">
        <p14:creationId xmlns:p14="http://schemas.microsoft.com/office/powerpoint/2010/main" xmlns="" val="16192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336473" cy="5867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6472" y="0"/>
            <a:ext cx="4807528" cy="5867400"/>
          </a:xfrm>
          <a:prstGeom prst="rect">
            <a:avLst/>
          </a:prstGeom>
        </p:spPr>
      </p:pic>
      <p:sp>
        <p:nvSpPr>
          <p:cNvPr id="6" name="TextBox 5"/>
          <p:cNvSpPr txBox="1"/>
          <p:nvPr/>
        </p:nvSpPr>
        <p:spPr>
          <a:xfrm>
            <a:off x="0" y="5867400"/>
            <a:ext cx="9144000" cy="1015663"/>
          </a:xfrm>
          <a:prstGeom prst="rect">
            <a:avLst/>
          </a:prstGeom>
          <a:noFill/>
        </p:spPr>
        <p:txBody>
          <a:bodyPr wrap="square" rtlCol="0">
            <a:spAutoFit/>
          </a:bodyPr>
          <a:lstStyle/>
          <a:p>
            <a:pPr algn="ctr"/>
            <a:r>
              <a:rPr lang="vi-VN" sz="2000" b="1" dirty="0" smtClean="0">
                <a:solidFill>
                  <a:srgbClr val="C00000"/>
                </a:solidFill>
              </a:rPr>
              <a:t>Thành Nhà Hồ ( hay còn gọi là thành Tây Đô, thành Tây Giai) thuộc địa phận hai xã Vĩnh Tiến và Vĩnh Long, huyện Vĩnh Lộc, ở phía Tây thành phố Thanh Hóa.</a:t>
            </a:r>
            <a:endParaRPr lang="en-US" sz="2000" b="1" dirty="0">
              <a:solidFill>
                <a:srgbClr val="C00000"/>
              </a:solidFill>
            </a:endParaRPr>
          </a:p>
        </p:txBody>
      </p:sp>
    </p:spTree>
    <p:extLst>
      <p:ext uri="{BB962C8B-B14F-4D97-AF65-F5344CB8AC3E}">
        <p14:creationId xmlns:p14="http://schemas.microsoft.com/office/powerpoint/2010/main" xmlns="" val="4090547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Rectangle 3"/>
          <p:cNvSpPr/>
          <p:nvPr/>
        </p:nvSpPr>
        <p:spPr>
          <a:xfrm>
            <a:off x="228600" y="304800"/>
            <a:ext cx="6248400" cy="1323439"/>
          </a:xfrm>
          <a:prstGeom prst="rect">
            <a:avLst/>
          </a:prstGeom>
        </p:spPr>
        <p:txBody>
          <a:bodyPr wrap="square">
            <a:spAutoFit/>
          </a:bodyPr>
          <a:lstStyle/>
          <a:p>
            <a:r>
              <a:rPr lang="en-US" sz="4000" b="1" dirty="0" smtClean="0">
                <a:solidFill>
                  <a:srgbClr val="002060"/>
                </a:solidFill>
              </a:rPr>
              <a:t>III. Văn học và nghệ thuật</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2. Nghệ </a:t>
            </a:r>
            <a:r>
              <a:rPr lang="en-US" sz="4000" dirty="0" smtClean="0">
                <a:solidFill>
                  <a:srgbClr val="002060"/>
                </a:solidFill>
              </a:rPr>
              <a:t>thuật (TK XVI-XVIII)</a:t>
            </a:r>
            <a:endParaRPr lang="en-US" sz="4000" dirty="0"/>
          </a:p>
        </p:txBody>
      </p:sp>
      <p:sp>
        <p:nvSpPr>
          <p:cNvPr id="5" name="TextBox 4"/>
          <p:cNvSpPr txBox="1"/>
          <p:nvPr/>
        </p:nvSpPr>
        <p:spPr>
          <a:xfrm>
            <a:off x="152400" y="1905000"/>
            <a:ext cx="8839200" cy="4154984"/>
          </a:xfrm>
          <a:prstGeom prst="rect">
            <a:avLst/>
          </a:prstGeom>
          <a:noFill/>
        </p:spPr>
        <p:txBody>
          <a:bodyPr wrap="square" rtlCol="0">
            <a:spAutoFit/>
          </a:bodyPr>
          <a:lstStyle/>
          <a:p>
            <a:r>
              <a:rPr lang="en-US" sz="2400" b="1" dirty="0" smtClean="0">
                <a:solidFill>
                  <a:srgbClr val="0070C0"/>
                </a:solidFill>
              </a:rPr>
              <a:t>-</a:t>
            </a:r>
            <a:r>
              <a:rPr lang="en-US" sz="2400" b="1" dirty="0" smtClean="0">
                <a:solidFill>
                  <a:srgbClr val="002060"/>
                </a:solidFill>
              </a:rPr>
              <a:t> </a:t>
            </a:r>
            <a:r>
              <a:rPr lang="vi-VN" sz="2400" dirty="0" smtClean="0">
                <a:solidFill>
                  <a:srgbClr val="002060"/>
                </a:solidFill>
              </a:rPr>
              <a:t>Kiến trúc điêu khắc không phát triển như giai đoạn trước</a:t>
            </a:r>
            <a:r>
              <a:rPr lang="en-US" sz="2400" dirty="0" smtClean="0">
                <a:solidFill>
                  <a:srgbClr val="002060"/>
                </a:solidFill>
              </a:rPr>
              <a:t>:</a:t>
            </a:r>
            <a:r>
              <a:rPr lang="en-US" sz="2400" b="1" dirty="0" smtClean="0">
                <a:solidFill>
                  <a:srgbClr val="002060"/>
                </a:solidFill>
              </a:rPr>
              <a:t> </a:t>
            </a:r>
            <a:r>
              <a:rPr lang="en-US" sz="2400" dirty="0" smtClean="0">
                <a:solidFill>
                  <a:srgbClr val="7030A0"/>
                </a:solidFill>
              </a:rPr>
              <a:t>C</a:t>
            </a:r>
            <a:r>
              <a:rPr lang="vi-VN" sz="2400" dirty="0" smtClean="0">
                <a:solidFill>
                  <a:srgbClr val="7030A0"/>
                </a:solidFill>
              </a:rPr>
              <a:t>ác vị La Hán chùa Tây Phương, chùa Thiên Mụ, tượng Quan âm nghìn mắt nghìn tay</a:t>
            </a:r>
            <a:endParaRPr lang="vi-VN" sz="2400" b="1" dirty="0" smtClean="0">
              <a:solidFill>
                <a:srgbClr val="7030A0"/>
              </a:solidFill>
            </a:endParaRPr>
          </a:p>
          <a:p>
            <a:pPr>
              <a:buFontTx/>
              <a:buChar char="-"/>
            </a:pPr>
            <a:r>
              <a:rPr lang="vi-VN" sz="2400" dirty="0" smtClean="0"/>
              <a:t>Nghệ thuật dân gian hình thành và phát triển phản ánh đời sống vật chất, tinh thần của nhân dân. Đồng thời mang đậm tính địa phương </a:t>
            </a:r>
            <a:endParaRPr lang="en-US" sz="2400" dirty="0" smtClean="0"/>
          </a:p>
          <a:p>
            <a:r>
              <a:rPr lang="en-US" sz="2400" b="1" dirty="0" smtClean="0">
                <a:solidFill>
                  <a:srgbClr val="002060"/>
                </a:solidFill>
              </a:rPr>
              <a:t>-</a:t>
            </a:r>
            <a:r>
              <a:rPr lang="vi-VN" sz="2400" dirty="0" smtClean="0"/>
              <a:t>Nghệ thuật sân khấu: quan họ, hát  giặm, hò, vè, lý, si,</a:t>
            </a:r>
            <a:r>
              <a:rPr lang="en-US" sz="2400" dirty="0" smtClean="0"/>
              <a:t> </a:t>
            </a:r>
            <a:r>
              <a:rPr lang="vi-VN" sz="2400" dirty="0" smtClean="0"/>
              <a:t>lượn</a:t>
            </a:r>
            <a:r>
              <a:rPr lang="en-US" sz="2400" dirty="0" smtClean="0"/>
              <a:t>…</a:t>
            </a:r>
            <a:endParaRPr lang="vi-VN" sz="2400" b="1" dirty="0" smtClean="0">
              <a:solidFill>
                <a:srgbClr val="002060"/>
              </a:solidFill>
            </a:endParaRPr>
          </a:p>
          <a:p>
            <a:r>
              <a:rPr lang="vi-VN" sz="2400" b="1" dirty="0" smtClean="0">
                <a:solidFill>
                  <a:srgbClr val="0070C0"/>
                </a:solidFill>
              </a:rPr>
              <a:t>- Nhận xét:</a:t>
            </a:r>
          </a:p>
          <a:p>
            <a:r>
              <a:rPr lang="vi-VN" sz="2400" b="1" dirty="0" smtClean="0">
                <a:solidFill>
                  <a:srgbClr val="002060"/>
                </a:solidFill>
              </a:rPr>
              <a:t>+ Văn hóa Đại Việt thế kỷ X - XV phát triển phong phú đa dạng.</a:t>
            </a:r>
          </a:p>
          <a:p>
            <a:r>
              <a:rPr lang="vi-VN" sz="2400" b="1" dirty="0" smtClean="0">
                <a:solidFill>
                  <a:srgbClr val="002060"/>
                </a:solidFill>
              </a:rPr>
              <a:t>+ Chịu ảnh hưởng của yếu tố </a:t>
            </a:r>
            <a:r>
              <a:rPr lang="en-US" sz="2400" b="1" dirty="0" smtClean="0">
                <a:solidFill>
                  <a:srgbClr val="002060"/>
                </a:solidFill>
              </a:rPr>
              <a:t>tôn giáo</a:t>
            </a:r>
            <a:endParaRPr lang="en-US" sz="2400" b="1" dirty="0">
              <a:solidFill>
                <a:srgbClr val="00206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3581400" cy="5724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670497" y="0"/>
            <a:ext cx="5473503" cy="5715000"/>
          </a:xfrm>
          <a:prstGeom prst="rect">
            <a:avLst/>
          </a:prstGeom>
        </p:spPr>
      </p:pic>
      <p:sp>
        <p:nvSpPr>
          <p:cNvPr id="6" name="TextBox 5"/>
          <p:cNvSpPr txBox="1"/>
          <p:nvPr/>
        </p:nvSpPr>
        <p:spPr>
          <a:xfrm>
            <a:off x="152400" y="6019800"/>
            <a:ext cx="3276600" cy="646331"/>
          </a:xfrm>
          <a:prstGeom prst="rect">
            <a:avLst/>
          </a:prstGeom>
          <a:noFill/>
        </p:spPr>
        <p:txBody>
          <a:bodyPr wrap="square" rtlCol="0">
            <a:spAutoFit/>
          </a:bodyPr>
          <a:lstStyle/>
          <a:p>
            <a:pPr algn="ctr"/>
            <a:r>
              <a:rPr lang="en-US" dirty="0" smtClean="0">
                <a:solidFill>
                  <a:srgbClr val="0070C0"/>
                </a:solidFill>
              </a:rPr>
              <a:t>Tượng Quan âm </a:t>
            </a:r>
          </a:p>
          <a:p>
            <a:pPr algn="ctr"/>
            <a:r>
              <a:rPr lang="en-US" dirty="0" smtClean="0">
                <a:solidFill>
                  <a:srgbClr val="0070C0"/>
                </a:solidFill>
              </a:rPr>
              <a:t>nghìn mắt nghìn tay</a:t>
            </a:r>
            <a:endParaRPr lang="en-US" dirty="0">
              <a:solidFill>
                <a:srgbClr val="0070C0"/>
              </a:solidFill>
            </a:endParaRPr>
          </a:p>
        </p:txBody>
      </p:sp>
      <p:sp>
        <p:nvSpPr>
          <p:cNvPr id="7" name="TextBox 6"/>
          <p:cNvSpPr txBox="1"/>
          <p:nvPr/>
        </p:nvSpPr>
        <p:spPr>
          <a:xfrm>
            <a:off x="4038600" y="5943600"/>
            <a:ext cx="4419600" cy="369332"/>
          </a:xfrm>
          <a:prstGeom prst="rect">
            <a:avLst/>
          </a:prstGeom>
          <a:noFill/>
        </p:spPr>
        <p:txBody>
          <a:bodyPr wrap="square" rtlCol="0">
            <a:spAutoFit/>
          </a:bodyPr>
          <a:lstStyle/>
          <a:p>
            <a:pPr algn="ctr"/>
            <a:r>
              <a:rPr lang="en-US" dirty="0" smtClean="0">
                <a:solidFill>
                  <a:srgbClr val="0070C0"/>
                </a:solidFill>
              </a:rPr>
              <a:t>Tượng Các vị La Hán chùa Tây Phương</a:t>
            </a:r>
            <a:endParaRPr lang="en-US" dirty="0">
              <a:solidFill>
                <a:srgbClr val="0070C0"/>
              </a:solidFill>
            </a:endParaRPr>
          </a:p>
        </p:txBody>
      </p:sp>
    </p:spTree>
  </p:cSld>
  <p:clrMapOvr>
    <a:masterClrMapping/>
  </p:clrMapOvr>
  <p:transition>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44562"/>
          </a:xfrm>
        </p:spPr>
        <p:txBody>
          <a:bodyPr>
            <a:normAutofit/>
          </a:bodyPr>
          <a:lstStyle/>
          <a:p>
            <a:r>
              <a:rPr lang="en-US" sz="3600" dirty="0" err="1" smtClean="0"/>
              <a:t>Chùa</a:t>
            </a:r>
            <a:r>
              <a:rPr lang="en-US" sz="3600" dirty="0" smtClean="0"/>
              <a:t> </a:t>
            </a:r>
            <a:r>
              <a:rPr lang="en-US" sz="3600" dirty="0" err="1" smtClean="0"/>
              <a:t>Thiên</a:t>
            </a:r>
            <a:r>
              <a:rPr lang="en-US" sz="3600" dirty="0" smtClean="0"/>
              <a:t> </a:t>
            </a:r>
            <a:r>
              <a:rPr lang="en-US" sz="3600" dirty="0" err="1" smtClean="0"/>
              <a:t>Mụ</a:t>
            </a:r>
            <a:endParaRPr lang="en-US" sz="3600" dirty="0"/>
          </a:p>
        </p:txBody>
      </p:sp>
      <p:pic>
        <p:nvPicPr>
          <p:cNvPr id="4" name="Content Placeholder 3" descr="0b8b02ffca9ea468d6c49c31aadb9f63_719003871.jpeg"/>
          <p:cNvPicPr>
            <a:picLocks noGrp="1" noChangeAspect="1"/>
          </p:cNvPicPr>
          <p:nvPr>
            <p:ph idx="1"/>
          </p:nvPr>
        </p:nvPicPr>
        <p:blipFill>
          <a:blip r:embed="rId2"/>
          <a:stretch>
            <a:fillRect/>
          </a:stretch>
        </p:blipFill>
        <p:spPr>
          <a:xfrm>
            <a:off x="1066800" y="838200"/>
            <a:ext cx="7086600" cy="6019800"/>
          </a:xfrm>
        </p:spPr>
      </p:pic>
    </p:spTree>
  </p:cSld>
  <p:clrMapOvr>
    <a:masterClrMapping/>
  </p:clrMapOvr>
  <p:transition>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Title 3"/>
          <p:cNvSpPr>
            <a:spLocks noGrp="1"/>
          </p:cNvSpPr>
          <p:nvPr>
            <p:ph type="title"/>
          </p:nvPr>
        </p:nvSpPr>
        <p:spPr>
          <a:xfrm>
            <a:off x="0" y="0"/>
            <a:ext cx="9144000" cy="6858000"/>
          </a:xfrm>
        </p:spPr>
        <p:txBody>
          <a:bodyPr>
            <a:normAutofit/>
          </a:bodyPr>
          <a:lstStyle/>
          <a:p>
            <a:pPr algn="l"/>
            <a:r>
              <a:rPr lang="en-US" sz="3600" dirty="0" smtClean="0">
                <a:solidFill>
                  <a:srgbClr val="002060"/>
                </a:solidFill>
              </a:rPr>
              <a:t>Chùa Thiên </a:t>
            </a:r>
            <a:r>
              <a:rPr lang="en-US" sz="3600" dirty="0" smtClean="0">
                <a:solidFill>
                  <a:srgbClr val="002060"/>
                </a:solidFill>
              </a:rPr>
              <a:t>Mụ (hay </a:t>
            </a:r>
            <a:r>
              <a:rPr lang="en-US" sz="3600" dirty="0" smtClean="0">
                <a:solidFill>
                  <a:srgbClr val="002060"/>
                </a:solidFill>
              </a:rPr>
              <a:t>chùa Linh Mụ), là một ngôi chùa cổ nằm trên đồi Hà Khê, tả ngạn sông Hương. Chùa chính thức khởi lập năm Tân Sửu (1601), vào thời vị chúa Nguyễn đầu tiên của Đàng Trong.</a:t>
            </a:r>
            <a:endParaRPr lang="en-US" sz="3600" dirty="0">
              <a:solidFill>
                <a:srgbClr val="002060"/>
              </a:solidFill>
            </a:endParaRPr>
          </a:p>
        </p:txBody>
      </p:sp>
    </p:spTree>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a:bodyPr>
          <a:lstStyle/>
          <a:p>
            <a:r>
              <a:rPr lang="en-US" sz="3200" dirty="0" err="1" smtClean="0"/>
              <a:t>Tượng</a:t>
            </a:r>
            <a:r>
              <a:rPr lang="en-US" sz="3200" dirty="0" smtClean="0"/>
              <a:t> </a:t>
            </a:r>
            <a:r>
              <a:rPr lang="en-US" sz="3200" dirty="0" err="1" smtClean="0"/>
              <a:t>quan</a:t>
            </a:r>
            <a:r>
              <a:rPr lang="en-US" sz="3200" dirty="0" smtClean="0"/>
              <a:t> </a:t>
            </a:r>
            <a:r>
              <a:rPr lang="en-US" sz="3200" dirty="0" err="1" smtClean="0"/>
              <a:t>âm</a:t>
            </a:r>
            <a:r>
              <a:rPr lang="en-US" sz="3200" dirty="0" smtClean="0"/>
              <a:t> </a:t>
            </a:r>
            <a:r>
              <a:rPr lang="en-US" sz="3200" dirty="0" err="1" smtClean="0"/>
              <a:t>nghìn</a:t>
            </a:r>
            <a:r>
              <a:rPr lang="en-US" sz="3200" dirty="0" smtClean="0"/>
              <a:t> </a:t>
            </a:r>
            <a:r>
              <a:rPr lang="en-US" sz="3200" dirty="0" err="1" smtClean="0"/>
              <a:t>tay</a:t>
            </a:r>
            <a:r>
              <a:rPr lang="en-US" sz="3200" dirty="0" smtClean="0"/>
              <a:t> </a:t>
            </a:r>
            <a:r>
              <a:rPr lang="en-US" sz="3200" dirty="0" err="1" smtClean="0"/>
              <a:t>nghìn</a:t>
            </a:r>
            <a:r>
              <a:rPr lang="en-US" sz="3200" dirty="0" smtClean="0"/>
              <a:t> </a:t>
            </a:r>
            <a:r>
              <a:rPr lang="en-US" sz="3200" dirty="0" err="1" smtClean="0"/>
              <a:t>mắt</a:t>
            </a:r>
            <a:endParaRPr lang="en-US" sz="3200" dirty="0"/>
          </a:p>
        </p:txBody>
      </p:sp>
      <p:pic>
        <p:nvPicPr>
          <p:cNvPr id="5" name="Content Placeholder 4" descr="lich-su-lop-10-bai-24-hinh-3.JPG"/>
          <p:cNvPicPr>
            <a:picLocks noGrp="1" noChangeAspect="1"/>
          </p:cNvPicPr>
          <p:nvPr>
            <p:ph idx="1"/>
          </p:nvPr>
        </p:nvPicPr>
        <p:blipFill>
          <a:blip r:embed="rId2"/>
          <a:stretch>
            <a:fillRect/>
          </a:stretch>
        </p:blipFill>
        <p:spPr>
          <a:xfrm>
            <a:off x="1447800" y="685800"/>
            <a:ext cx="6553200" cy="6172200"/>
          </a:xfrm>
        </p:spPr>
      </p:pic>
    </p:spTree>
  </p:cSld>
  <p:clrMapOvr>
    <a:masterClrMapping/>
  </p:clrMapOvr>
  <p:transition>
    <p:strip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err="1" smtClean="0"/>
              <a:t>Tượng</a:t>
            </a:r>
            <a:r>
              <a:rPr lang="en-US" sz="3600" dirty="0" smtClean="0"/>
              <a:t> La </a:t>
            </a:r>
            <a:r>
              <a:rPr lang="en-US" sz="3600" dirty="0" err="1" smtClean="0"/>
              <a:t>Hán</a:t>
            </a:r>
            <a:r>
              <a:rPr lang="en-US" sz="3600" dirty="0" smtClean="0"/>
              <a:t> </a:t>
            </a:r>
            <a:r>
              <a:rPr lang="en-US" sz="3600" dirty="0" err="1" smtClean="0"/>
              <a:t>chùa</a:t>
            </a:r>
            <a:r>
              <a:rPr lang="en-US" sz="3600" dirty="0" smtClean="0"/>
              <a:t> </a:t>
            </a:r>
            <a:r>
              <a:rPr lang="en-US" sz="3600" dirty="0" err="1" smtClean="0"/>
              <a:t>Tây</a:t>
            </a:r>
            <a:r>
              <a:rPr lang="en-US" sz="3600" dirty="0" smtClean="0"/>
              <a:t> </a:t>
            </a:r>
            <a:r>
              <a:rPr lang="en-US" sz="3600" dirty="0" err="1" smtClean="0"/>
              <a:t>Phương</a:t>
            </a:r>
            <a:endParaRPr lang="en-US" sz="3600" dirty="0"/>
          </a:p>
        </p:txBody>
      </p:sp>
      <p:pic>
        <p:nvPicPr>
          <p:cNvPr id="5" name="Content Placeholder 4" descr="hinh-anh-dep-ve-chua-tay-phuong-22.png"/>
          <p:cNvPicPr>
            <a:picLocks noGrp="1" noChangeAspect="1"/>
          </p:cNvPicPr>
          <p:nvPr>
            <p:ph idx="1"/>
          </p:nvPr>
        </p:nvPicPr>
        <p:blipFill>
          <a:blip r:embed="rId2"/>
          <a:stretch>
            <a:fillRect/>
          </a:stretch>
        </p:blipFill>
        <p:spPr>
          <a:xfrm>
            <a:off x="972689" y="1600200"/>
            <a:ext cx="7198622" cy="4525963"/>
          </a:xfrm>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sz="3200" dirty="0" err="1" smtClean="0">
                <a:hlinkClick r:id="" action="ppaction://noaction"/>
              </a:rPr>
              <a:t>Cuốn</a:t>
            </a:r>
            <a:r>
              <a:rPr lang="en-US" dirty="0" smtClean="0">
                <a:hlinkClick r:id="" action="ppaction://noaction"/>
              </a:rPr>
              <a:t> </a:t>
            </a:r>
            <a:r>
              <a:rPr lang="en-US" sz="3200" dirty="0" err="1" smtClean="0">
                <a:hlinkClick r:id="" action="ppaction://noaction"/>
              </a:rPr>
              <a:t>sách</a:t>
            </a:r>
            <a:r>
              <a:rPr lang="en-US" sz="3200" dirty="0" smtClean="0">
                <a:hlinkClick r:id="" action="ppaction://noaction"/>
              </a:rPr>
              <a:t> </a:t>
            </a:r>
            <a:r>
              <a:rPr lang="en-US" sz="3200" dirty="0" err="1" smtClean="0">
                <a:hlinkClick r:id="" action="ppaction://noaction"/>
              </a:rPr>
              <a:t>Nho</a:t>
            </a:r>
            <a:r>
              <a:rPr lang="en-US" sz="3200" dirty="0" smtClean="0">
                <a:hlinkClick r:id="" action="ppaction://noaction"/>
              </a:rPr>
              <a:t> </a:t>
            </a:r>
            <a:r>
              <a:rPr lang="en-US" sz="3200" dirty="0" err="1" smtClean="0">
                <a:hlinkClick r:id="" action="ppaction://noaction"/>
              </a:rPr>
              <a:t>giáo</a:t>
            </a:r>
            <a:r>
              <a:rPr lang="en-US" sz="3200" dirty="0" smtClean="0">
                <a:hlinkClick r:id="" action="ppaction://noaction"/>
              </a:rPr>
              <a:t> ở </a:t>
            </a:r>
            <a:r>
              <a:rPr lang="en-US" sz="3200" dirty="0" err="1" smtClean="0">
                <a:hlinkClick r:id="" action="ppaction://noaction"/>
              </a:rPr>
              <a:t>Việt</a:t>
            </a:r>
            <a:r>
              <a:rPr lang="en-US" sz="3200" dirty="0" smtClean="0">
                <a:hlinkClick r:id="" action="ppaction://noaction"/>
              </a:rPr>
              <a:t> Nam</a:t>
            </a:r>
            <a:endParaRPr lang="en-US" sz="3200" dirty="0">
              <a:hlinkClick r:id="" action="ppaction://noaction"/>
            </a:endParaRPr>
          </a:p>
        </p:txBody>
      </p:sp>
      <p:pic>
        <p:nvPicPr>
          <p:cNvPr id="5" name="Content Placeholder 4" descr="small_465.jpg"/>
          <p:cNvPicPr>
            <a:picLocks noGrp="1" noChangeAspect="1"/>
          </p:cNvPicPr>
          <p:nvPr>
            <p:ph idx="1"/>
          </p:nvPr>
        </p:nvPicPr>
        <p:blipFill>
          <a:blip r:embed="rId2"/>
          <a:stretch>
            <a:fillRect/>
          </a:stretch>
        </p:blipFill>
        <p:spPr>
          <a:xfrm>
            <a:off x="2590800" y="1143000"/>
            <a:ext cx="4343400" cy="5410199"/>
          </a:xfrm>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2" name="Title 1"/>
          <p:cNvSpPr>
            <a:spLocks noGrp="1"/>
          </p:cNvSpPr>
          <p:nvPr>
            <p:ph type="title"/>
          </p:nvPr>
        </p:nvSpPr>
        <p:spPr>
          <a:xfrm>
            <a:off x="0" y="0"/>
            <a:ext cx="9144000" cy="6858000"/>
          </a:xfrm>
        </p:spPr>
        <p:txBody>
          <a:bodyPr>
            <a:normAutofit/>
          </a:bodyPr>
          <a:lstStyle/>
          <a:p>
            <a:pPr algn="l"/>
            <a:r>
              <a:rPr lang="en-US" sz="3600" dirty="0" err="1" smtClean="0">
                <a:solidFill>
                  <a:srgbClr val="002060"/>
                </a:solidFill>
              </a:rPr>
              <a:t>Chùa</a:t>
            </a:r>
            <a:r>
              <a:rPr lang="en-US" sz="3600" dirty="0" smtClean="0">
                <a:solidFill>
                  <a:srgbClr val="002060"/>
                </a:solidFill>
              </a:rPr>
              <a:t> </a:t>
            </a:r>
            <a:r>
              <a:rPr lang="en-US" sz="3600" dirty="0" err="1" smtClean="0">
                <a:solidFill>
                  <a:srgbClr val="002060"/>
                </a:solidFill>
              </a:rPr>
              <a:t>Tây</a:t>
            </a:r>
            <a:r>
              <a:rPr lang="en-US" sz="3600" dirty="0" smtClean="0">
                <a:solidFill>
                  <a:srgbClr val="002060"/>
                </a:solidFill>
              </a:rPr>
              <a:t> </a:t>
            </a:r>
            <a:r>
              <a:rPr lang="en-US" sz="3600" dirty="0" err="1" smtClean="0">
                <a:solidFill>
                  <a:srgbClr val="002060"/>
                </a:solidFill>
              </a:rPr>
              <a:t>Phương</a:t>
            </a:r>
            <a:r>
              <a:rPr lang="en-US" sz="3600" dirty="0" smtClean="0">
                <a:solidFill>
                  <a:srgbClr val="002060"/>
                </a:solidFill>
              </a:rPr>
              <a:t>(</a:t>
            </a:r>
            <a:r>
              <a:rPr lang="en-US" sz="3600" dirty="0" err="1" smtClean="0">
                <a:solidFill>
                  <a:srgbClr val="002060"/>
                </a:solidFill>
              </a:rPr>
              <a:t>Thạch</a:t>
            </a:r>
            <a:r>
              <a:rPr lang="en-US" sz="3600" dirty="0" smtClean="0">
                <a:solidFill>
                  <a:srgbClr val="002060"/>
                </a:solidFill>
              </a:rPr>
              <a:t> </a:t>
            </a:r>
            <a:r>
              <a:rPr lang="en-US" sz="3600" dirty="0" err="1" smtClean="0">
                <a:solidFill>
                  <a:srgbClr val="002060"/>
                </a:solidFill>
              </a:rPr>
              <a:t>Xá-Thạch</a:t>
            </a:r>
            <a:r>
              <a:rPr lang="en-US" sz="3600" dirty="0" smtClean="0">
                <a:solidFill>
                  <a:srgbClr val="002060"/>
                </a:solidFill>
              </a:rPr>
              <a:t> </a:t>
            </a:r>
            <a:r>
              <a:rPr lang="en-US" sz="3600" dirty="0" err="1" smtClean="0">
                <a:solidFill>
                  <a:srgbClr val="002060"/>
                </a:solidFill>
              </a:rPr>
              <a:t>Thất-Hà</a:t>
            </a:r>
            <a:r>
              <a:rPr lang="en-US" sz="3600" dirty="0" smtClean="0">
                <a:solidFill>
                  <a:srgbClr val="002060"/>
                </a:solidFill>
              </a:rPr>
              <a:t> </a:t>
            </a:r>
            <a:r>
              <a:rPr lang="en-US" sz="3600" dirty="0" err="1" smtClean="0">
                <a:solidFill>
                  <a:srgbClr val="002060"/>
                </a:solidFill>
              </a:rPr>
              <a:t>Nội</a:t>
            </a:r>
            <a:r>
              <a:rPr lang="en-US" sz="3600" dirty="0" smtClean="0">
                <a:solidFill>
                  <a:srgbClr val="002060"/>
                </a:solidFill>
              </a:rPr>
              <a:t>) </a:t>
            </a:r>
            <a:r>
              <a:rPr lang="en-US" sz="3600" dirty="0" err="1" smtClean="0">
                <a:solidFill>
                  <a:srgbClr val="002060"/>
                </a:solidFill>
              </a:rPr>
              <a:t>được</a:t>
            </a:r>
            <a:r>
              <a:rPr lang="en-US" sz="3600" dirty="0" smtClean="0">
                <a:solidFill>
                  <a:srgbClr val="002060"/>
                </a:solidFill>
              </a:rPr>
              <a:t> </a:t>
            </a:r>
            <a:r>
              <a:rPr lang="en-US" sz="3600" dirty="0" err="1" smtClean="0">
                <a:solidFill>
                  <a:srgbClr val="002060"/>
                </a:solidFill>
              </a:rPr>
              <a:t>coi</a:t>
            </a:r>
            <a:r>
              <a:rPr lang="en-US" sz="3600" dirty="0" smtClean="0">
                <a:solidFill>
                  <a:srgbClr val="002060"/>
                </a:solidFill>
              </a:rPr>
              <a:t> </a:t>
            </a:r>
            <a:r>
              <a:rPr lang="en-US" sz="3600" dirty="0" err="1" smtClean="0">
                <a:solidFill>
                  <a:srgbClr val="002060"/>
                </a:solidFill>
              </a:rPr>
              <a:t>là</a:t>
            </a:r>
            <a:r>
              <a:rPr lang="en-US" sz="3600" dirty="0" smtClean="0">
                <a:solidFill>
                  <a:srgbClr val="002060"/>
                </a:solidFill>
              </a:rPr>
              <a:t> </a:t>
            </a:r>
            <a:r>
              <a:rPr lang="en-US" sz="3600" dirty="0" err="1" smtClean="0">
                <a:solidFill>
                  <a:srgbClr val="002060"/>
                </a:solidFill>
              </a:rPr>
              <a:t>nơi</a:t>
            </a:r>
            <a:r>
              <a:rPr lang="en-US" sz="3600" dirty="0" smtClean="0">
                <a:solidFill>
                  <a:srgbClr val="002060"/>
                </a:solidFill>
              </a:rPr>
              <a:t> </a:t>
            </a:r>
            <a:r>
              <a:rPr lang="en-US" sz="3600" dirty="0" err="1" smtClean="0">
                <a:solidFill>
                  <a:srgbClr val="002060"/>
                </a:solidFill>
              </a:rPr>
              <a:t>quy</a:t>
            </a:r>
            <a:r>
              <a:rPr lang="en-US" sz="3600" dirty="0" smtClean="0">
                <a:solidFill>
                  <a:srgbClr val="002060"/>
                </a:solidFill>
              </a:rPr>
              <a:t> </a:t>
            </a:r>
            <a:r>
              <a:rPr lang="en-US" sz="3600" dirty="0" err="1" smtClean="0">
                <a:solidFill>
                  <a:srgbClr val="002060"/>
                </a:solidFill>
              </a:rPr>
              <a:t>tụ</a:t>
            </a:r>
            <a:r>
              <a:rPr lang="en-US" sz="3600" dirty="0" smtClean="0">
                <a:solidFill>
                  <a:srgbClr val="002060"/>
                </a:solidFill>
              </a:rPr>
              <a:t> </a:t>
            </a:r>
            <a:r>
              <a:rPr lang="en-US" sz="3600" dirty="0" err="1" smtClean="0">
                <a:solidFill>
                  <a:srgbClr val="002060"/>
                </a:solidFill>
              </a:rPr>
              <a:t>những</a:t>
            </a:r>
            <a:r>
              <a:rPr lang="en-US" sz="3600" dirty="0" smtClean="0">
                <a:solidFill>
                  <a:srgbClr val="002060"/>
                </a:solidFill>
              </a:rPr>
              <a:t> </a:t>
            </a:r>
            <a:r>
              <a:rPr lang="en-US" sz="3600" dirty="0" err="1" smtClean="0">
                <a:solidFill>
                  <a:srgbClr val="002060"/>
                </a:solidFill>
              </a:rPr>
              <a:t>kiệt</a:t>
            </a:r>
            <a:r>
              <a:rPr lang="en-US" sz="3600" dirty="0" smtClean="0">
                <a:solidFill>
                  <a:srgbClr val="002060"/>
                </a:solidFill>
              </a:rPr>
              <a:t> </a:t>
            </a:r>
            <a:r>
              <a:rPr lang="en-US" sz="3600" dirty="0" err="1" smtClean="0">
                <a:solidFill>
                  <a:srgbClr val="002060"/>
                </a:solidFill>
              </a:rPr>
              <a:t>tác</a:t>
            </a:r>
            <a:r>
              <a:rPr lang="en-US" sz="3600" dirty="0" smtClean="0">
                <a:solidFill>
                  <a:srgbClr val="002060"/>
                </a:solidFill>
              </a:rPr>
              <a:t> </a:t>
            </a:r>
            <a:r>
              <a:rPr lang="en-US" sz="3600" dirty="0" err="1" smtClean="0">
                <a:solidFill>
                  <a:srgbClr val="002060"/>
                </a:solidFill>
              </a:rPr>
              <a:t>điêu</a:t>
            </a:r>
            <a:r>
              <a:rPr lang="en-US" sz="3600" dirty="0" smtClean="0">
                <a:solidFill>
                  <a:srgbClr val="002060"/>
                </a:solidFill>
              </a:rPr>
              <a:t> </a:t>
            </a:r>
            <a:r>
              <a:rPr lang="en-US" sz="3600" dirty="0" err="1" smtClean="0">
                <a:solidFill>
                  <a:srgbClr val="002060"/>
                </a:solidFill>
              </a:rPr>
              <a:t>khắc</a:t>
            </a:r>
            <a:r>
              <a:rPr lang="en-US" sz="3600" dirty="0" smtClean="0">
                <a:solidFill>
                  <a:srgbClr val="002060"/>
                </a:solidFill>
              </a:rPr>
              <a:t> </a:t>
            </a:r>
            <a:r>
              <a:rPr lang="en-US" sz="3600" dirty="0" err="1" smtClean="0">
                <a:solidFill>
                  <a:srgbClr val="002060"/>
                </a:solidFill>
              </a:rPr>
              <a:t>Phật</a:t>
            </a:r>
            <a:r>
              <a:rPr lang="en-US" sz="3600" dirty="0" smtClean="0">
                <a:solidFill>
                  <a:srgbClr val="002060"/>
                </a:solidFill>
              </a:rPr>
              <a:t> </a:t>
            </a:r>
            <a:r>
              <a:rPr lang="en-US" sz="3600" dirty="0" err="1" smtClean="0">
                <a:solidFill>
                  <a:srgbClr val="002060"/>
                </a:solidFill>
              </a:rPr>
              <a:t>giáo</a:t>
            </a:r>
            <a:r>
              <a:rPr lang="en-US" sz="3600" dirty="0" smtClean="0">
                <a:solidFill>
                  <a:srgbClr val="002060"/>
                </a:solidFill>
              </a:rPr>
              <a:t> </a:t>
            </a:r>
            <a:r>
              <a:rPr lang="en-US" sz="3600" dirty="0" err="1" smtClean="0">
                <a:solidFill>
                  <a:srgbClr val="002060"/>
                </a:solidFill>
              </a:rPr>
              <a:t>Việt</a:t>
            </a:r>
            <a:r>
              <a:rPr lang="en-US" sz="3600" dirty="0" smtClean="0">
                <a:solidFill>
                  <a:srgbClr val="002060"/>
                </a:solidFill>
              </a:rPr>
              <a:t> Nam. </a:t>
            </a:r>
            <a:r>
              <a:rPr lang="en-US" sz="3600" dirty="0" err="1" smtClean="0">
                <a:solidFill>
                  <a:srgbClr val="002060"/>
                </a:solidFill>
              </a:rPr>
              <a:t>Trong</a:t>
            </a:r>
            <a:r>
              <a:rPr lang="en-US" sz="3600" dirty="0" smtClean="0">
                <a:solidFill>
                  <a:srgbClr val="002060"/>
                </a:solidFill>
              </a:rPr>
              <a:t> </a:t>
            </a:r>
            <a:r>
              <a:rPr lang="en-US" sz="3600" dirty="0" err="1" smtClean="0">
                <a:solidFill>
                  <a:srgbClr val="002060"/>
                </a:solidFill>
              </a:rPr>
              <a:t>đó</a:t>
            </a:r>
            <a:r>
              <a:rPr lang="en-US" sz="3600" dirty="0" smtClean="0">
                <a:solidFill>
                  <a:srgbClr val="002060"/>
                </a:solidFill>
              </a:rPr>
              <a:t>, </a:t>
            </a:r>
            <a:r>
              <a:rPr lang="en-US" sz="3600" dirty="0" err="1" smtClean="0">
                <a:solidFill>
                  <a:srgbClr val="002060"/>
                </a:solidFill>
              </a:rPr>
              <a:t>bộ</a:t>
            </a:r>
            <a:r>
              <a:rPr lang="en-US" sz="3600" dirty="0" smtClean="0">
                <a:solidFill>
                  <a:srgbClr val="002060"/>
                </a:solidFill>
              </a:rPr>
              <a:t> </a:t>
            </a:r>
            <a:r>
              <a:rPr lang="en-US" sz="3600" dirty="0" err="1" smtClean="0">
                <a:solidFill>
                  <a:srgbClr val="002060"/>
                </a:solidFill>
              </a:rPr>
              <a:t>tượng</a:t>
            </a:r>
            <a:r>
              <a:rPr lang="en-US" sz="3600" dirty="0" smtClean="0">
                <a:solidFill>
                  <a:srgbClr val="002060"/>
                </a:solidFill>
              </a:rPr>
              <a:t> 18 </a:t>
            </a:r>
            <a:r>
              <a:rPr lang="en-US" sz="3600" dirty="0" err="1" smtClean="0">
                <a:solidFill>
                  <a:srgbClr val="002060"/>
                </a:solidFill>
              </a:rPr>
              <a:t>vị</a:t>
            </a:r>
            <a:r>
              <a:rPr lang="en-US" sz="3600" dirty="0" smtClean="0">
                <a:solidFill>
                  <a:srgbClr val="002060"/>
                </a:solidFill>
              </a:rPr>
              <a:t> la </a:t>
            </a:r>
            <a:r>
              <a:rPr lang="en-US" sz="3600" dirty="0" err="1" smtClean="0">
                <a:solidFill>
                  <a:srgbClr val="002060"/>
                </a:solidFill>
              </a:rPr>
              <a:t>hán</a:t>
            </a:r>
            <a:r>
              <a:rPr lang="en-US" sz="3600" dirty="0" smtClean="0">
                <a:solidFill>
                  <a:srgbClr val="002060"/>
                </a:solidFill>
              </a:rPr>
              <a:t> </a:t>
            </a:r>
            <a:r>
              <a:rPr lang="en-US" sz="3600" dirty="0" err="1" smtClean="0">
                <a:solidFill>
                  <a:srgbClr val="002060"/>
                </a:solidFill>
              </a:rPr>
              <a:t>chùa</a:t>
            </a:r>
            <a:r>
              <a:rPr lang="en-US" sz="3600" dirty="0" smtClean="0">
                <a:solidFill>
                  <a:srgbClr val="002060"/>
                </a:solidFill>
              </a:rPr>
              <a:t> </a:t>
            </a:r>
            <a:r>
              <a:rPr lang="en-US" sz="3600" dirty="0" err="1" smtClean="0">
                <a:solidFill>
                  <a:srgbClr val="002060"/>
                </a:solidFill>
              </a:rPr>
              <a:t>Tây</a:t>
            </a:r>
            <a:r>
              <a:rPr lang="en-US" sz="3600" dirty="0" smtClean="0">
                <a:solidFill>
                  <a:srgbClr val="002060"/>
                </a:solidFill>
              </a:rPr>
              <a:t> </a:t>
            </a:r>
            <a:r>
              <a:rPr lang="en-US" sz="3600" dirty="0" err="1" smtClean="0">
                <a:solidFill>
                  <a:srgbClr val="002060"/>
                </a:solidFill>
              </a:rPr>
              <a:t>Phương</a:t>
            </a:r>
            <a:r>
              <a:rPr lang="en-US" sz="3600" dirty="0" smtClean="0">
                <a:solidFill>
                  <a:srgbClr val="002060"/>
                </a:solidFill>
              </a:rPr>
              <a:t> </a:t>
            </a:r>
            <a:r>
              <a:rPr lang="en-US" sz="3600" dirty="0" err="1" smtClean="0">
                <a:solidFill>
                  <a:srgbClr val="002060"/>
                </a:solidFill>
              </a:rPr>
              <a:t>đã</a:t>
            </a:r>
            <a:r>
              <a:rPr lang="en-US" sz="3600" dirty="0" smtClean="0">
                <a:solidFill>
                  <a:srgbClr val="002060"/>
                </a:solidFill>
              </a:rPr>
              <a:t> </a:t>
            </a:r>
            <a:r>
              <a:rPr lang="en-US" sz="3600" dirty="0" err="1" smtClean="0">
                <a:solidFill>
                  <a:srgbClr val="002060"/>
                </a:solidFill>
              </a:rPr>
              <a:t>trở</a:t>
            </a:r>
            <a:r>
              <a:rPr lang="en-US" sz="3600" dirty="0" smtClean="0">
                <a:solidFill>
                  <a:srgbClr val="002060"/>
                </a:solidFill>
              </a:rPr>
              <a:t> </a:t>
            </a:r>
            <a:r>
              <a:rPr lang="en-US" sz="3600" dirty="0" err="1" smtClean="0">
                <a:solidFill>
                  <a:srgbClr val="002060"/>
                </a:solidFill>
              </a:rPr>
              <a:t>thành</a:t>
            </a:r>
            <a:r>
              <a:rPr lang="en-US" sz="3600" dirty="0" smtClean="0">
                <a:solidFill>
                  <a:srgbClr val="002060"/>
                </a:solidFill>
              </a:rPr>
              <a:t> </a:t>
            </a:r>
            <a:r>
              <a:rPr lang="en-US" sz="3600" dirty="0" err="1" smtClean="0">
                <a:solidFill>
                  <a:srgbClr val="002060"/>
                </a:solidFill>
              </a:rPr>
              <a:t>tác</a:t>
            </a:r>
            <a:r>
              <a:rPr lang="en-US" sz="3600" dirty="0" smtClean="0">
                <a:solidFill>
                  <a:srgbClr val="002060"/>
                </a:solidFill>
              </a:rPr>
              <a:t> </a:t>
            </a:r>
            <a:r>
              <a:rPr lang="en-US" sz="3600" dirty="0" err="1" smtClean="0">
                <a:solidFill>
                  <a:srgbClr val="002060"/>
                </a:solidFill>
              </a:rPr>
              <a:t>phẩm</a:t>
            </a:r>
            <a:r>
              <a:rPr lang="en-US" sz="3600" dirty="0" smtClean="0">
                <a:solidFill>
                  <a:srgbClr val="002060"/>
                </a:solidFill>
              </a:rPr>
              <a:t> </a:t>
            </a:r>
            <a:r>
              <a:rPr lang="en-US" sz="3600" dirty="0" err="1" smtClean="0">
                <a:solidFill>
                  <a:srgbClr val="002060"/>
                </a:solidFill>
              </a:rPr>
              <a:t>kinh</a:t>
            </a:r>
            <a:r>
              <a:rPr lang="en-US" sz="3600" dirty="0" smtClean="0">
                <a:solidFill>
                  <a:srgbClr val="002060"/>
                </a:solidFill>
              </a:rPr>
              <a:t> </a:t>
            </a:r>
            <a:r>
              <a:rPr lang="en-US" sz="3600" dirty="0" err="1" smtClean="0">
                <a:solidFill>
                  <a:srgbClr val="002060"/>
                </a:solidFill>
              </a:rPr>
              <a:t>điển</a:t>
            </a:r>
            <a:r>
              <a:rPr lang="en-US" sz="3600" dirty="0" smtClean="0">
                <a:solidFill>
                  <a:srgbClr val="002060"/>
                </a:solidFill>
              </a:rPr>
              <a:t> </a:t>
            </a:r>
            <a:r>
              <a:rPr lang="en-US" sz="3600" dirty="0" err="1" smtClean="0">
                <a:solidFill>
                  <a:srgbClr val="002060"/>
                </a:solidFill>
              </a:rPr>
              <a:t>của</a:t>
            </a:r>
            <a:r>
              <a:rPr lang="en-US" sz="3600" dirty="0" smtClean="0">
                <a:solidFill>
                  <a:srgbClr val="002060"/>
                </a:solidFill>
              </a:rPr>
              <a:t> </a:t>
            </a:r>
            <a:r>
              <a:rPr lang="en-US" sz="3600" dirty="0" err="1" smtClean="0">
                <a:solidFill>
                  <a:srgbClr val="002060"/>
                </a:solidFill>
              </a:rPr>
              <a:t>nền</a:t>
            </a:r>
            <a:r>
              <a:rPr lang="en-US" sz="3600" dirty="0" smtClean="0">
                <a:solidFill>
                  <a:srgbClr val="002060"/>
                </a:solidFill>
              </a:rPr>
              <a:t> </a:t>
            </a:r>
            <a:r>
              <a:rPr lang="en-US" sz="3600" dirty="0" err="1" smtClean="0">
                <a:solidFill>
                  <a:srgbClr val="002060"/>
                </a:solidFill>
              </a:rPr>
              <a:t>nghệ</a:t>
            </a:r>
            <a:r>
              <a:rPr lang="en-US" sz="3600" dirty="0" smtClean="0">
                <a:solidFill>
                  <a:srgbClr val="002060"/>
                </a:solidFill>
              </a:rPr>
              <a:t> </a:t>
            </a:r>
            <a:r>
              <a:rPr lang="en-US" sz="3600" dirty="0" err="1" smtClean="0">
                <a:solidFill>
                  <a:srgbClr val="002060"/>
                </a:solidFill>
              </a:rPr>
              <a:t>thuật</a:t>
            </a:r>
            <a:r>
              <a:rPr lang="en-US" sz="3600" dirty="0" smtClean="0">
                <a:solidFill>
                  <a:srgbClr val="002060"/>
                </a:solidFill>
              </a:rPr>
              <a:t> </a:t>
            </a:r>
            <a:r>
              <a:rPr lang="en-US" sz="3600" dirty="0" err="1" smtClean="0">
                <a:solidFill>
                  <a:srgbClr val="002060"/>
                </a:solidFill>
              </a:rPr>
              <a:t>Việt</a:t>
            </a:r>
            <a:r>
              <a:rPr lang="en-US" sz="3600" dirty="0" smtClean="0">
                <a:solidFill>
                  <a:srgbClr val="002060"/>
                </a:solidFill>
              </a:rPr>
              <a:t> Nam.</a:t>
            </a:r>
            <a:endParaRPr lang="en-US" sz="3600" dirty="0">
              <a:solidFill>
                <a:srgbClr val="002060"/>
              </a:solidFill>
            </a:endParaRPr>
          </a:p>
        </p:txBody>
      </p:sp>
    </p:spTree>
  </p:cSld>
  <p:clrMapOvr>
    <a:masterClrMapping/>
  </p:clrMapOvr>
  <p:transition>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5" name="Rectangle 4"/>
          <p:cNvSpPr/>
          <p:nvPr/>
        </p:nvSpPr>
        <p:spPr>
          <a:xfrm>
            <a:off x="228600" y="304800"/>
            <a:ext cx="6248400" cy="707886"/>
          </a:xfrm>
          <a:prstGeom prst="rect">
            <a:avLst/>
          </a:prstGeom>
        </p:spPr>
        <p:txBody>
          <a:bodyPr wrap="square">
            <a:spAutoFit/>
          </a:bodyPr>
          <a:lstStyle/>
          <a:p>
            <a:pPr algn="ctr"/>
            <a:r>
              <a:rPr lang="en-US" sz="4000" b="1" dirty="0" smtClean="0">
                <a:solidFill>
                  <a:srgbClr val="002060"/>
                </a:solidFill>
              </a:rPr>
              <a:t>IV. Khoa học và kĩ thuật</a:t>
            </a:r>
            <a:endParaRPr lang="en-US" sz="40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graphicFrame>
        <p:nvGraphicFramePr>
          <p:cNvPr id="4" name="Table 3"/>
          <p:cNvGraphicFramePr>
            <a:graphicFrameLocks noGrp="1"/>
          </p:cNvGraphicFramePr>
          <p:nvPr/>
        </p:nvGraphicFramePr>
        <p:xfrm>
          <a:off x="685800" y="1143000"/>
          <a:ext cx="7772400" cy="4648199"/>
        </p:xfrm>
        <a:graphic>
          <a:graphicData uri="http://schemas.openxmlformats.org/drawingml/2006/table">
            <a:tbl>
              <a:tblPr>
                <a:effectLst>
                  <a:innerShdw blurRad="63500" dist="50800" dir="13500000">
                    <a:prstClr val="black">
                      <a:alpha val="50000"/>
                    </a:prstClr>
                  </a:innerShdw>
                </a:effectLst>
              </a:tblPr>
              <a:tblGrid>
                <a:gridCol w="2336213"/>
                <a:gridCol w="5436187"/>
              </a:tblGrid>
              <a:tr h="414541">
                <a:tc>
                  <a:txBody>
                    <a:bodyPr/>
                    <a:lstStyle/>
                    <a:p>
                      <a:pPr algn="ctr"/>
                      <a:r>
                        <a:rPr lang="en-US" sz="2000" b="1" dirty="0">
                          <a:solidFill>
                            <a:srgbClr val="002060"/>
                          </a:solidFill>
                        </a:rPr>
                        <a:t>Lĩnh vực</a:t>
                      </a:r>
                    </a:p>
                  </a:txBody>
                  <a:tcPr marL="38100" marR="38100" marT="38100" marB="38100" anchor="ctr">
                    <a:lnL>
                      <a:noFill/>
                    </a:lnL>
                    <a:lnR>
                      <a:noFill/>
                    </a:lnR>
                    <a:lnT>
                      <a:noFill/>
                    </a:lnT>
                    <a:lnB>
                      <a:noFill/>
                    </a:lnB>
                    <a:blipFill>
                      <a:blip r:embed="rId3"/>
                      <a:tile tx="0" ty="0" sx="100000" sy="100000" flip="none" algn="tl"/>
                    </a:blipFill>
                  </a:tcPr>
                </a:tc>
                <a:tc>
                  <a:txBody>
                    <a:bodyPr/>
                    <a:lstStyle/>
                    <a:p>
                      <a:pPr algn="ctr"/>
                      <a:r>
                        <a:rPr lang="en-US" sz="2000" b="1" dirty="0">
                          <a:solidFill>
                            <a:srgbClr val="002060"/>
                          </a:solidFill>
                        </a:rPr>
                        <a:t>Thành tựu</a:t>
                      </a:r>
                    </a:p>
                  </a:txBody>
                  <a:tcPr marL="38100" marR="38100" marT="38100" marB="38100" anchor="ctr">
                    <a:lnL>
                      <a:noFill/>
                    </a:lnL>
                    <a:lnR>
                      <a:noFill/>
                    </a:lnR>
                    <a:lnT>
                      <a:noFill/>
                    </a:lnT>
                    <a:lnB>
                      <a:noFill/>
                    </a:lnB>
                    <a:blipFill>
                      <a:blip r:embed="rId3"/>
                      <a:tile tx="0" ty="0" sx="100000" sy="100000" flip="none" algn="tl"/>
                    </a:blipFill>
                  </a:tcPr>
                </a:tc>
              </a:tr>
              <a:tr h="1387810">
                <a:tc>
                  <a:txBody>
                    <a:bodyPr/>
                    <a:lstStyle/>
                    <a:p>
                      <a:pPr algn="ctr"/>
                      <a:r>
                        <a:rPr lang="en-US" sz="2000" dirty="0">
                          <a:solidFill>
                            <a:srgbClr val="002060"/>
                          </a:solidFill>
                        </a:rPr>
                        <a:t>Sử học</a:t>
                      </a:r>
                    </a:p>
                  </a:txBody>
                  <a:tcPr marL="38100" marR="38100" marT="38100" marB="38100" anchor="ctr">
                    <a:lnL>
                      <a:noFill/>
                    </a:lnL>
                    <a:lnR>
                      <a:noFill/>
                    </a:lnR>
                    <a:lnT>
                      <a:noFill/>
                    </a:lnT>
                    <a:lnB>
                      <a:noFill/>
                    </a:lnB>
                    <a:blipFill>
                      <a:blip r:embed="rId3"/>
                      <a:tile tx="0" ty="0" sx="100000" sy="100000" flip="none" algn="tl"/>
                    </a:blipFill>
                  </a:tcPr>
                </a:tc>
                <a:tc>
                  <a:txBody>
                    <a:bodyPr/>
                    <a:lstStyle/>
                    <a:p>
                      <a:pPr algn="ctr"/>
                      <a:r>
                        <a:rPr lang="vi-VN" sz="2000" dirty="0">
                          <a:solidFill>
                            <a:srgbClr val="002060"/>
                          </a:solidFill>
                        </a:rPr>
                        <a:t>- Bộ Đại Việt sử kí của Lê Văn Hưu</a:t>
                      </a:r>
                    </a:p>
                    <a:p>
                      <a:pPr algn="ctr"/>
                      <a:r>
                        <a:rPr lang="vi-VN" sz="2000" dirty="0">
                          <a:solidFill>
                            <a:srgbClr val="002060"/>
                          </a:solidFill>
                        </a:rPr>
                        <a:t>- Lam Sơn thực lục</a:t>
                      </a:r>
                    </a:p>
                    <a:p>
                      <a:pPr algn="ctr"/>
                      <a:r>
                        <a:rPr lang="vi-VN" sz="2000" dirty="0">
                          <a:solidFill>
                            <a:srgbClr val="002060"/>
                          </a:solidFill>
                        </a:rPr>
                        <a:t>- Đại Việt sử kí toàn thư</a:t>
                      </a:r>
                    </a:p>
                  </a:txBody>
                  <a:tcPr marL="38100" marR="38100" marT="38100" marB="38100" anchor="ctr">
                    <a:lnL>
                      <a:noFill/>
                    </a:lnL>
                    <a:lnR>
                      <a:noFill/>
                    </a:lnR>
                    <a:lnT>
                      <a:noFill/>
                    </a:lnT>
                    <a:lnB>
                      <a:noFill/>
                    </a:lnB>
                    <a:blipFill>
                      <a:blip r:embed="rId3"/>
                      <a:tile tx="0" ty="0" sx="100000" sy="100000" flip="none" algn="tl"/>
                    </a:blipFill>
                  </a:tcPr>
                </a:tc>
              </a:tr>
              <a:tr h="738963">
                <a:tc>
                  <a:txBody>
                    <a:bodyPr/>
                    <a:lstStyle/>
                    <a:p>
                      <a:pPr algn="ctr"/>
                      <a:r>
                        <a:rPr lang="en-US" sz="2000">
                          <a:solidFill>
                            <a:srgbClr val="002060"/>
                          </a:solidFill>
                        </a:rPr>
                        <a:t>Địa lý</a:t>
                      </a:r>
                    </a:p>
                  </a:txBody>
                  <a:tcPr marL="38100" marR="38100" marT="38100" marB="38100" anchor="ctr">
                    <a:lnL>
                      <a:noFill/>
                    </a:lnL>
                    <a:lnR>
                      <a:noFill/>
                    </a:lnR>
                    <a:lnT>
                      <a:noFill/>
                    </a:lnT>
                    <a:lnB>
                      <a:noFill/>
                    </a:lnB>
                    <a:blipFill>
                      <a:blip r:embed="rId3"/>
                      <a:tile tx="0" ty="0" sx="100000" sy="100000" flip="none" algn="tl"/>
                    </a:blipFill>
                  </a:tcPr>
                </a:tc>
                <a:tc>
                  <a:txBody>
                    <a:bodyPr/>
                    <a:lstStyle/>
                    <a:p>
                      <a:pPr algn="ctr"/>
                      <a:r>
                        <a:rPr lang="vi-VN" sz="2000" dirty="0">
                          <a:solidFill>
                            <a:srgbClr val="002060"/>
                          </a:solidFill>
                        </a:rPr>
                        <a:t>Dư địa chí, Hồng Đức bản đồ,...</a:t>
                      </a:r>
                    </a:p>
                  </a:txBody>
                  <a:tcPr marL="38100" marR="38100" marT="38100" marB="38100" anchor="ctr">
                    <a:lnL>
                      <a:noFill/>
                    </a:lnL>
                    <a:lnR>
                      <a:noFill/>
                    </a:lnR>
                    <a:lnT>
                      <a:noFill/>
                    </a:lnT>
                    <a:lnB>
                      <a:noFill/>
                    </a:lnB>
                    <a:blipFill>
                      <a:blip r:embed="rId3"/>
                      <a:tile tx="0" ty="0" sx="100000" sy="100000" flip="none" algn="tl"/>
                    </a:blipFill>
                  </a:tcPr>
                </a:tc>
              </a:tr>
              <a:tr h="1367922">
                <a:tc>
                  <a:txBody>
                    <a:bodyPr/>
                    <a:lstStyle/>
                    <a:p>
                      <a:pPr algn="ctr"/>
                      <a:r>
                        <a:rPr lang="en-US" sz="2000" dirty="0">
                          <a:solidFill>
                            <a:srgbClr val="002060"/>
                          </a:solidFill>
                        </a:rPr>
                        <a:t>Quân sự</a:t>
                      </a:r>
                    </a:p>
                  </a:txBody>
                  <a:tcPr marL="38100" marR="38100" marT="38100" marB="38100" anchor="ctr">
                    <a:lnL>
                      <a:noFill/>
                    </a:lnL>
                    <a:lnR>
                      <a:noFill/>
                    </a:lnR>
                    <a:lnT>
                      <a:noFill/>
                    </a:lnT>
                    <a:lnB>
                      <a:noFill/>
                    </a:lnB>
                    <a:blipFill>
                      <a:blip r:embed="rId3"/>
                      <a:tile tx="0" ty="0" sx="100000" sy="100000" flip="none" algn="tl"/>
                    </a:blipFill>
                  </a:tcPr>
                </a:tc>
                <a:tc>
                  <a:txBody>
                    <a:bodyPr/>
                    <a:lstStyle/>
                    <a:p>
                      <a:pPr algn="ctr"/>
                      <a:r>
                        <a:rPr lang="vi-VN" sz="2000" dirty="0">
                          <a:solidFill>
                            <a:srgbClr val="002060"/>
                          </a:solidFill>
                        </a:rPr>
                        <a:t>- Binh thư yếu lược,...</a:t>
                      </a:r>
                    </a:p>
                    <a:p>
                      <a:pPr algn="ctr"/>
                      <a:r>
                        <a:rPr lang="vi-VN" sz="2000" dirty="0" smtClean="0">
                          <a:solidFill>
                            <a:srgbClr val="002060"/>
                          </a:solidFill>
                        </a:rPr>
                        <a:t>Chế </a:t>
                      </a:r>
                      <a:r>
                        <a:rPr lang="vi-VN" sz="2000" dirty="0">
                          <a:solidFill>
                            <a:srgbClr val="002060"/>
                          </a:solidFill>
                        </a:rPr>
                        <a:t>tạo súng thần cơ, đóng thuyền chiến, xây thành</a:t>
                      </a:r>
                    </a:p>
                  </a:txBody>
                  <a:tcPr marL="38100" marR="38100" marT="38100" marB="38100" anchor="ctr">
                    <a:lnL>
                      <a:noFill/>
                    </a:lnL>
                    <a:lnR>
                      <a:noFill/>
                    </a:lnR>
                    <a:lnT>
                      <a:noFill/>
                    </a:lnT>
                    <a:lnB>
                      <a:noFill/>
                    </a:lnB>
                    <a:blipFill>
                      <a:blip r:embed="rId3"/>
                      <a:tile tx="0" ty="0" sx="100000" sy="100000" flip="none" algn="tl"/>
                    </a:blipFill>
                  </a:tcPr>
                </a:tc>
              </a:tr>
              <a:tr h="738963">
                <a:tc>
                  <a:txBody>
                    <a:bodyPr/>
                    <a:lstStyle/>
                    <a:p>
                      <a:pPr algn="ctr"/>
                      <a:r>
                        <a:rPr lang="en-US" sz="2000">
                          <a:solidFill>
                            <a:srgbClr val="002060"/>
                          </a:solidFill>
                        </a:rPr>
                        <a:t>Toán học</a:t>
                      </a:r>
                    </a:p>
                  </a:txBody>
                  <a:tcPr marL="38100" marR="38100" marT="38100" marB="38100" anchor="ctr">
                    <a:lnL>
                      <a:noFill/>
                    </a:lnL>
                    <a:lnR>
                      <a:noFill/>
                    </a:lnR>
                    <a:lnT>
                      <a:noFill/>
                    </a:lnT>
                    <a:lnB>
                      <a:noFill/>
                    </a:lnB>
                    <a:blipFill>
                      <a:blip r:embed="rId3"/>
                      <a:tile tx="0" ty="0" sx="100000" sy="100000" flip="none" algn="tl"/>
                    </a:blipFill>
                  </a:tcPr>
                </a:tc>
                <a:tc>
                  <a:txBody>
                    <a:bodyPr/>
                    <a:lstStyle/>
                    <a:p>
                      <a:pPr algn="ctr"/>
                      <a:r>
                        <a:rPr lang="en-US" sz="2000" dirty="0">
                          <a:solidFill>
                            <a:srgbClr val="002060"/>
                          </a:solidFill>
                        </a:rPr>
                        <a:t>- Đại thành toán pháp</a:t>
                      </a:r>
                    </a:p>
                    <a:p>
                      <a:pPr algn="ctr"/>
                      <a:r>
                        <a:rPr lang="en-US" sz="2000" dirty="0">
                          <a:solidFill>
                            <a:srgbClr val="002060"/>
                          </a:solidFill>
                        </a:rPr>
                        <a:t>- Lập thành toán pháp</a:t>
                      </a:r>
                    </a:p>
                  </a:txBody>
                  <a:tcPr marL="38100" marR="38100" marT="38100" marB="38100" anchor="ctr">
                    <a:lnL>
                      <a:noFill/>
                    </a:lnL>
                    <a:lnR>
                      <a:noFill/>
                    </a:lnR>
                    <a:lnT>
                      <a:noFill/>
                    </a:lnT>
                    <a:lnB>
                      <a:noFill/>
                    </a:lnB>
                    <a:blipFill>
                      <a:blip r:embed="rId3"/>
                      <a:tile tx="0" ty="0" sx="100000" sy="100000" flip="none" algn="tl"/>
                    </a:blipFill>
                  </a:tcPr>
                </a:tc>
              </a:tr>
            </a:tbl>
          </a:graphicData>
        </a:graphic>
      </p:graphicFrame>
      <p:sp>
        <p:nvSpPr>
          <p:cNvPr id="5" name="Rectangle 4"/>
          <p:cNvSpPr/>
          <p:nvPr/>
        </p:nvSpPr>
        <p:spPr>
          <a:xfrm>
            <a:off x="228600" y="304800"/>
            <a:ext cx="8001000" cy="707886"/>
          </a:xfrm>
          <a:prstGeom prst="rect">
            <a:avLst/>
          </a:prstGeom>
        </p:spPr>
        <p:txBody>
          <a:bodyPr wrap="square">
            <a:spAutoFit/>
          </a:bodyPr>
          <a:lstStyle/>
          <a:p>
            <a:pPr algn="ctr"/>
            <a:r>
              <a:rPr lang="en-US" sz="4000" b="1" dirty="0" smtClean="0">
                <a:solidFill>
                  <a:srgbClr val="002060"/>
                </a:solidFill>
              </a:rPr>
              <a:t> Khoa học và kĩ thuật thế kỉ X-XV</a:t>
            </a:r>
            <a:endParaRPr lang="en-US" sz="4000" dirty="0"/>
          </a:p>
        </p:txBody>
      </p:sp>
    </p:spTree>
  </p:cSld>
  <p:clrMapOvr>
    <a:masterClrMapping/>
  </p:clrMapOvr>
  <p:transition>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pic>
        <p:nvPicPr>
          <p:cNvPr id="4" name="Picture 3" descr="tải xuống (2).jpg"/>
          <p:cNvPicPr>
            <a:picLocks noChangeAspect="1"/>
          </p:cNvPicPr>
          <p:nvPr/>
        </p:nvPicPr>
        <p:blipFill>
          <a:blip r:embed="rId3"/>
          <a:stretch>
            <a:fillRect/>
          </a:stretch>
        </p:blipFill>
        <p:spPr>
          <a:xfrm>
            <a:off x="4648200" y="0"/>
            <a:ext cx="4495800" cy="5943600"/>
          </a:xfrm>
          <a:prstGeom prst="rect">
            <a:avLst/>
          </a:prstGeom>
          <a:ln>
            <a:noFill/>
          </a:ln>
          <a:effectLst>
            <a:softEdge rad="112500"/>
          </a:effectLst>
        </p:spPr>
      </p:pic>
      <p:pic>
        <p:nvPicPr>
          <p:cNvPr id="5" name="Picture 4" descr="thanh nha ho.jpg"/>
          <p:cNvPicPr>
            <a:picLocks noChangeAspect="1"/>
          </p:cNvPicPr>
          <p:nvPr/>
        </p:nvPicPr>
        <p:blipFill>
          <a:blip r:embed="rId4"/>
          <a:stretch>
            <a:fillRect/>
          </a:stretch>
        </p:blipFill>
        <p:spPr>
          <a:xfrm>
            <a:off x="0" y="152400"/>
            <a:ext cx="4648200" cy="4953000"/>
          </a:xfrm>
          <a:prstGeom prst="rect">
            <a:avLst/>
          </a:prstGeom>
        </p:spPr>
      </p:pic>
      <p:sp>
        <p:nvSpPr>
          <p:cNvPr id="6" name="TextBox 5"/>
          <p:cNvSpPr txBox="1"/>
          <p:nvPr/>
        </p:nvSpPr>
        <p:spPr>
          <a:xfrm>
            <a:off x="990600" y="5257800"/>
            <a:ext cx="3124200" cy="369332"/>
          </a:xfrm>
          <a:prstGeom prst="rect">
            <a:avLst/>
          </a:prstGeom>
          <a:noFill/>
        </p:spPr>
        <p:txBody>
          <a:bodyPr wrap="square" rtlCol="0">
            <a:spAutoFit/>
          </a:bodyPr>
          <a:lstStyle/>
          <a:p>
            <a:r>
              <a:rPr lang="en-US" dirty="0" smtClean="0">
                <a:solidFill>
                  <a:srgbClr val="002060"/>
                </a:solidFill>
              </a:rPr>
              <a:t>Thành nhà Hồ</a:t>
            </a:r>
            <a:endParaRPr lang="en-US" dirty="0">
              <a:solidFill>
                <a:srgbClr val="002060"/>
              </a:solidFill>
            </a:endParaRPr>
          </a:p>
        </p:txBody>
      </p:sp>
      <p:sp>
        <p:nvSpPr>
          <p:cNvPr id="7" name="TextBox 6"/>
          <p:cNvSpPr txBox="1"/>
          <p:nvPr/>
        </p:nvSpPr>
        <p:spPr>
          <a:xfrm>
            <a:off x="5029200" y="6096000"/>
            <a:ext cx="3124200" cy="369332"/>
          </a:xfrm>
          <a:prstGeom prst="rect">
            <a:avLst/>
          </a:prstGeom>
          <a:noFill/>
        </p:spPr>
        <p:txBody>
          <a:bodyPr wrap="square" rtlCol="0">
            <a:spAutoFit/>
          </a:bodyPr>
          <a:lstStyle/>
          <a:p>
            <a:pPr algn="ctr"/>
            <a:r>
              <a:rPr lang="en-US" dirty="0" smtClean="0">
                <a:solidFill>
                  <a:srgbClr val="002060"/>
                </a:solidFill>
              </a:rPr>
              <a:t>Súng thần công</a:t>
            </a:r>
            <a:endParaRPr lang="en-US" dirty="0">
              <a:solidFill>
                <a:srgbClr val="002060"/>
              </a:solidFill>
            </a:endParaRPr>
          </a:p>
        </p:txBody>
      </p:sp>
    </p:spTree>
  </p:cSld>
  <p:clrMapOvr>
    <a:masterClrMapping/>
  </p:clrMapOvr>
  <p:transition>
    <p:plu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pic>
        <p:nvPicPr>
          <p:cNvPr id="4" name="Picture 3" descr="tải xuống (5).jpg"/>
          <p:cNvPicPr>
            <a:picLocks noChangeAspect="1"/>
          </p:cNvPicPr>
          <p:nvPr/>
        </p:nvPicPr>
        <p:blipFill>
          <a:blip r:embed="rId3"/>
          <a:stretch>
            <a:fillRect/>
          </a:stretch>
        </p:blipFill>
        <p:spPr>
          <a:xfrm>
            <a:off x="0" y="-1"/>
            <a:ext cx="4498339" cy="6400801"/>
          </a:xfrm>
          <a:prstGeom prst="rect">
            <a:avLst/>
          </a:prstGeom>
        </p:spPr>
      </p:pic>
      <p:pic>
        <p:nvPicPr>
          <p:cNvPr id="5" name="Content Placeholder 12" descr="tải xuống (10).jpg"/>
          <p:cNvPicPr>
            <a:picLocks noChangeAspect="1"/>
          </p:cNvPicPr>
          <p:nvPr/>
        </p:nvPicPr>
        <p:blipFill>
          <a:blip r:embed="rId4"/>
          <a:stretch>
            <a:fillRect/>
          </a:stretch>
        </p:blipFill>
        <p:spPr>
          <a:xfrm>
            <a:off x="4572000" y="152400"/>
            <a:ext cx="4419599" cy="6248400"/>
          </a:xfrm>
          <a:prstGeom prst="rect">
            <a:avLst/>
          </a:prstGeom>
        </p:spPr>
      </p:pic>
    </p:spTree>
  </p:cSld>
  <p:clrMapOvr>
    <a:masterClrMapping/>
  </p:clrMapOvr>
  <p:transition>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pic>
        <p:nvPicPr>
          <p:cNvPr id="4" name="Picture 3" descr="tải xuống (8).jpg"/>
          <p:cNvPicPr>
            <a:picLocks noChangeAspect="1"/>
          </p:cNvPicPr>
          <p:nvPr/>
        </p:nvPicPr>
        <p:blipFill>
          <a:blip r:embed="rId3"/>
          <a:stretch>
            <a:fillRect/>
          </a:stretch>
        </p:blipFill>
        <p:spPr>
          <a:xfrm>
            <a:off x="152400" y="304800"/>
            <a:ext cx="4191000" cy="5486400"/>
          </a:xfrm>
          <a:prstGeom prst="rect">
            <a:avLst/>
          </a:prstGeom>
          <a:ln>
            <a:noFill/>
          </a:ln>
          <a:effectLst>
            <a:softEdge rad="112500"/>
          </a:effectLst>
        </p:spPr>
      </p:pic>
      <p:pic>
        <p:nvPicPr>
          <p:cNvPr id="5" name="Picture 4" descr="tải xuống (9).jpg"/>
          <p:cNvPicPr>
            <a:picLocks noChangeAspect="1"/>
          </p:cNvPicPr>
          <p:nvPr/>
        </p:nvPicPr>
        <p:blipFill>
          <a:blip r:embed="rId4"/>
          <a:stretch>
            <a:fillRect/>
          </a:stretch>
        </p:blipFill>
        <p:spPr>
          <a:xfrm>
            <a:off x="4495800" y="228600"/>
            <a:ext cx="4419600" cy="5562600"/>
          </a:xfrm>
          <a:prstGeom prst="rect">
            <a:avLst/>
          </a:prstGeom>
          <a:ln>
            <a:noFill/>
          </a:ln>
          <a:effectLst>
            <a:softEdge rad="112500"/>
          </a:effectLst>
        </p:spPr>
      </p:pic>
      <p:sp>
        <p:nvSpPr>
          <p:cNvPr id="6" name="TextBox 5"/>
          <p:cNvSpPr txBox="1"/>
          <p:nvPr/>
        </p:nvSpPr>
        <p:spPr>
          <a:xfrm>
            <a:off x="914400" y="6172200"/>
            <a:ext cx="2438400" cy="381000"/>
          </a:xfrm>
          <a:prstGeom prst="rect">
            <a:avLst/>
          </a:prstGeom>
          <a:noFill/>
        </p:spPr>
        <p:txBody>
          <a:bodyPr wrap="square" rtlCol="0">
            <a:spAutoFit/>
          </a:bodyPr>
          <a:lstStyle/>
          <a:p>
            <a:r>
              <a:rPr lang="en-US" dirty="0" smtClean="0">
                <a:solidFill>
                  <a:srgbClr val="002060"/>
                </a:solidFill>
              </a:rPr>
              <a:t>Đại thành toán pháp</a:t>
            </a:r>
            <a:endParaRPr lang="en-US" dirty="0">
              <a:solidFill>
                <a:srgbClr val="002060"/>
              </a:solidFill>
            </a:endParaRPr>
          </a:p>
        </p:txBody>
      </p:sp>
      <p:sp>
        <p:nvSpPr>
          <p:cNvPr id="7" name="TextBox 6"/>
          <p:cNvSpPr txBox="1"/>
          <p:nvPr/>
        </p:nvSpPr>
        <p:spPr>
          <a:xfrm>
            <a:off x="5257800" y="6172200"/>
            <a:ext cx="2438400" cy="381000"/>
          </a:xfrm>
          <a:prstGeom prst="rect">
            <a:avLst/>
          </a:prstGeom>
          <a:noFill/>
        </p:spPr>
        <p:txBody>
          <a:bodyPr wrap="square" rtlCol="0">
            <a:spAutoFit/>
          </a:bodyPr>
          <a:lstStyle/>
          <a:p>
            <a:pPr algn="ctr"/>
            <a:r>
              <a:rPr lang="en-US" dirty="0" smtClean="0">
                <a:solidFill>
                  <a:srgbClr val="002060"/>
                </a:solidFill>
              </a:rPr>
              <a:t>Cổ lâu thuyền</a:t>
            </a:r>
            <a:endParaRPr lang="en-US" dirty="0">
              <a:solidFill>
                <a:srgbClr val="002060"/>
              </a:solidFill>
            </a:endParaRPr>
          </a:p>
        </p:txBody>
      </p:sp>
    </p:spTree>
  </p:cSld>
  <p:clrMapOvr>
    <a:masterClrMapping/>
  </p:clrMapOvr>
  <p:transition>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Rectangle 3"/>
          <p:cNvSpPr/>
          <p:nvPr/>
        </p:nvSpPr>
        <p:spPr>
          <a:xfrm>
            <a:off x="838200" y="1219200"/>
            <a:ext cx="7620000" cy="3323987"/>
          </a:xfrm>
          <a:prstGeom prst="rect">
            <a:avLst/>
          </a:prstGeom>
        </p:spPr>
        <p:txBody>
          <a:bodyPr wrap="square">
            <a:spAutoFit/>
          </a:bodyPr>
          <a:lstStyle/>
          <a:p>
            <a:pPr>
              <a:spcAft>
                <a:spcPts val="600"/>
              </a:spcAft>
            </a:pPr>
            <a:endParaRPr lang="en-US" sz="2000" dirty="0" smtClean="0">
              <a:solidFill>
                <a:srgbClr val="002060"/>
              </a:solidFill>
            </a:endParaRPr>
          </a:p>
          <a:p>
            <a:pPr>
              <a:spcAft>
                <a:spcPts val="600"/>
              </a:spcAft>
            </a:pPr>
            <a:r>
              <a:rPr lang="vi-VN" sz="2000" dirty="0" smtClean="0">
                <a:solidFill>
                  <a:srgbClr val="0070C0"/>
                </a:solidFill>
              </a:rPr>
              <a:t>- Sử học: </a:t>
            </a:r>
            <a:r>
              <a:rPr lang="vi-VN" sz="2000" dirty="0" smtClean="0">
                <a:solidFill>
                  <a:srgbClr val="002060"/>
                </a:solidFill>
              </a:rPr>
              <a:t>Ô châu  cận lục, Đại Việt thông sử, Phủ biên tạp lục,  Đại Việt sử ký tiền biên , Thiên Nam ngữ lục.</a:t>
            </a:r>
          </a:p>
          <a:p>
            <a:pPr>
              <a:spcAft>
                <a:spcPts val="600"/>
              </a:spcAft>
            </a:pPr>
            <a:r>
              <a:rPr lang="vi-VN" sz="2000" dirty="0" smtClean="0">
                <a:solidFill>
                  <a:srgbClr val="0070C0"/>
                </a:solidFill>
              </a:rPr>
              <a:t>-</a:t>
            </a:r>
            <a:r>
              <a:rPr lang="en-US" sz="2000" dirty="0" smtClean="0">
                <a:solidFill>
                  <a:srgbClr val="0070C0"/>
                </a:solidFill>
              </a:rPr>
              <a:t> </a:t>
            </a:r>
            <a:r>
              <a:rPr lang="vi-VN" sz="2000" dirty="0" smtClean="0">
                <a:solidFill>
                  <a:srgbClr val="0070C0"/>
                </a:solidFill>
              </a:rPr>
              <a:t>Địa lý : </a:t>
            </a:r>
            <a:r>
              <a:rPr lang="vi-VN" sz="2000" dirty="0" smtClean="0">
                <a:solidFill>
                  <a:srgbClr val="002060"/>
                </a:solidFill>
              </a:rPr>
              <a:t>Thiên nam tứ chi lộ đồ thư.</a:t>
            </a:r>
          </a:p>
          <a:p>
            <a:pPr>
              <a:spcAft>
                <a:spcPts val="600"/>
              </a:spcAft>
            </a:pPr>
            <a:r>
              <a:rPr lang="vi-VN" sz="2000" dirty="0" smtClean="0">
                <a:solidFill>
                  <a:srgbClr val="0070C0"/>
                </a:solidFill>
              </a:rPr>
              <a:t>-</a:t>
            </a:r>
            <a:r>
              <a:rPr lang="en-US" sz="2000" dirty="0" smtClean="0">
                <a:solidFill>
                  <a:srgbClr val="0070C0"/>
                </a:solidFill>
              </a:rPr>
              <a:t> </a:t>
            </a:r>
            <a:r>
              <a:rPr lang="vi-VN" sz="2000" dirty="0" smtClean="0">
                <a:solidFill>
                  <a:srgbClr val="0070C0"/>
                </a:solidFill>
              </a:rPr>
              <a:t>Quân sự: </a:t>
            </a:r>
            <a:r>
              <a:rPr lang="vi-VN" sz="2000" dirty="0" smtClean="0">
                <a:solidFill>
                  <a:srgbClr val="002060"/>
                </a:solidFill>
              </a:rPr>
              <a:t>Khổ trướng khu cơ của Đào Duy Từ .</a:t>
            </a:r>
          </a:p>
          <a:p>
            <a:pPr>
              <a:spcAft>
                <a:spcPts val="600"/>
              </a:spcAft>
            </a:pPr>
            <a:r>
              <a:rPr lang="vi-VN" sz="2000" dirty="0" smtClean="0">
                <a:solidFill>
                  <a:srgbClr val="0070C0"/>
                </a:solidFill>
              </a:rPr>
              <a:t>-</a:t>
            </a:r>
            <a:r>
              <a:rPr lang="en-US" sz="2000" dirty="0" smtClean="0">
                <a:solidFill>
                  <a:srgbClr val="0070C0"/>
                </a:solidFill>
              </a:rPr>
              <a:t> </a:t>
            </a:r>
            <a:r>
              <a:rPr lang="vi-VN" sz="2000" dirty="0" smtClean="0">
                <a:solidFill>
                  <a:srgbClr val="0070C0"/>
                </a:solidFill>
              </a:rPr>
              <a:t>Triết học</a:t>
            </a:r>
            <a:r>
              <a:rPr lang="en-US" sz="2000" dirty="0" smtClean="0">
                <a:solidFill>
                  <a:srgbClr val="0070C0"/>
                </a:solidFill>
              </a:rPr>
              <a:t>:</a:t>
            </a:r>
            <a:r>
              <a:rPr lang="vi-VN" sz="2000" dirty="0" smtClean="0">
                <a:solidFill>
                  <a:srgbClr val="0070C0"/>
                </a:solidFill>
              </a:rPr>
              <a:t> </a:t>
            </a:r>
            <a:r>
              <a:rPr lang="vi-VN" sz="2000" dirty="0" smtClean="0">
                <a:solidFill>
                  <a:srgbClr val="002060"/>
                </a:solidFill>
              </a:rPr>
              <a:t>có Nguyễn Bỉnh Khiêm, Lê Quý Đôn.</a:t>
            </a:r>
          </a:p>
          <a:p>
            <a:pPr>
              <a:spcAft>
                <a:spcPts val="600"/>
              </a:spcAft>
            </a:pPr>
            <a:r>
              <a:rPr lang="vi-VN" sz="2000" dirty="0" smtClean="0">
                <a:solidFill>
                  <a:srgbClr val="0070C0"/>
                </a:solidFill>
              </a:rPr>
              <a:t>-</a:t>
            </a:r>
            <a:r>
              <a:rPr lang="en-US" sz="2000" dirty="0" smtClean="0">
                <a:solidFill>
                  <a:srgbClr val="0070C0"/>
                </a:solidFill>
              </a:rPr>
              <a:t> </a:t>
            </a:r>
            <a:r>
              <a:rPr lang="vi-VN" sz="2000" dirty="0" smtClean="0">
                <a:solidFill>
                  <a:srgbClr val="0070C0"/>
                </a:solidFill>
              </a:rPr>
              <a:t>Y học</a:t>
            </a:r>
            <a:r>
              <a:rPr lang="en-US" sz="2000" dirty="0" smtClean="0">
                <a:solidFill>
                  <a:srgbClr val="0070C0"/>
                </a:solidFill>
              </a:rPr>
              <a:t>:</a:t>
            </a:r>
            <a:r>
              <a:rPr lang="vi-VN" sz="2000" dirty="0" smtClean="0">
                <a:solidFill>
                  <a:srgbClr val="0070C0"/>
                </a:solidFill>
              </a:rPr>
              <a:t> </a:t>
            </a:r>
            <a:r>
              <a:rPr lang="vi-VN" sz="2000" dirty="0" smtClean="0">
                <a:solidFill>
                  <a:srgbClr val="002060"/>
                </a:solidFill>
              </a:rPr>
              <a:t>có Hải Thượng Lãn Ông Lê Hữu Trác .</a:t>
            </a:r>
          </a:p>
          <a:p>
            <a:pPr>
              <a:spcAft>
                <a:spcPts val="600"/>
              </a:spcAft>
            </a:pPr>
            <a:r>
              <a:rPr lang="vi-VN" sz="2000" dirty="0" smtClean="0">
                <a:solidFill>
                  <a:srgbClr val="0070C0"/>
                </a:solidFill>
              </a:rPr>
              <a:t>-</a:t>
            </a:r>
            <a:r>
              <a:rPr lang="en-US" sz="2000" dirty="0" smtClean="0">
                <a:solidFill>
                  <a:srgbClr val="0070C0"/>
                </a:solidFill>
              </a:rPr>
              <a:t> </a:t>
            </a:r>
            <a:r>
              <a:rPr lang="vi-VN" sz="2000" dirty="0" smtClean="0">
                <a:solidFill>
                  <a:srgbClr val="0070C0"/>
                </a:solidFill>
              </a:rPr>
              <a:t>Kỹ thuật: </a:t>
            </a:r>
            <a:r>
              <a:rPr lang="vi-VN" sz="2000" dirty="0" smtClean="0">
                <a:solidFill>
                  <a:srgbClr val="002060"/>
                </a:solidFill>
              </a:rPr>
              <a:t>đúc súng đại bác theo kiểu phương Tây, đóng thuyền chiến, xây thành luỹ .</a:t>
            </a:r>
            <a:endParaRPr lang="en-US" sz="2000" dirty="0">
              <a:solidFill>
                <a:srgbClr val="002060"/>
              </a:solidFill>
            </a:endParaRPr>
          </a:p>
        </p:txBody>
      </p:sp>
      <p:sp>
        <p:nvSpPr>
          <p:cNvPr id="5" name="Rectangle 4"/>
          <p:cNvSpPr/>
          <p:nvPr/>
        </p:nvSpPr>
        <p:spPr>
          <a:xfrm>
            <a:off x="228600" y="304800"/>
            <a:ext cx="8077200" cy="707886"/>
          </a:xfrm>
          <a:prstGeom prst="rect">
            <a:avLst/>
          </a:prstGeom>
        </p:spPr>
        <p:txBody>
          <a:bodyPr wrap="square">
            <a:spAutoFit/>
          </a:bodyPr>
          <a:lstStyle/>
          <a:p>
            <a:pPr algn="ctr"/>
            <a:r>
              <a:rPr lang="en-US" sz="4000" b="1" dirty="0" smtClean="0">
                <a:solidFill>
                  <a:srgbClr val="002060"/>
                </a:solidFill>
              </a:rPr>
              <a:t>Khoa học và kĩ thuật thế kỉ XVI-XIX</a:t>
            </a:r>
            <a:endParaRPr lang="en-US" sz="4000" dirty="0"/>
          </a:p>
        </p:txBody>
      </p:sp>
    </p:spTree>
  </p:cSld>
  <p:clrMapOvr>
    <a:masterClrMapping/>
  </p:clrMapOvr>
  <p:transition>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pic>
        <p:nvPicPr>
          <p:cNvPr id="4" name="Picture 3" descr="cuon-sach-y-tong-tam-linh-cua-hai-thuong-lan-ong-724x1024.jpg"/>
          <p:cNvPicPr>
            <a:picLocks noChangeAspect="1"/>
          </p:cNvPicPr>
          <p:nvPr/>
        </p:nvPicPr>
        <p:blipFill>
          <a:blip r:embed="rId3"/>
          <a:stretch>
            <a:fillRect/>
          </a:stretch>
        </p:blipFill>
        <p:spPr>
          <a:xfrm>
            <a:off x="228600" y="228600"/>
            <a:ext cx="4495800" cy="5715000"/>
          </a:xfrm>
          <a:prstGeom prst="rect">
            <a:avLst/>
          </a:prstGeom>
          <a:ln>
            <a:noFill/>
          </a:ln>
          <a:effectLst>
            <a:softEdge rad="112500"/>
          </a:effectLst>
        </p:spPr>
      </p:pic>
      <p:pic>
        <p:nvPicPr>
          <p:cNvPr id="5" name="Content Placeholder 3" descr="tải xuống (15).jpg"/>
          <p:cNvPicPr>
            <a:picLocks noChangeAspect="1"/>
          </p:cNvPicPr>
          <p:nvPr/>
        </p:nvPicPr>
        <p:blipFill>
          <a:blip r:embed="rId4"/>
          <a:stretch>
            <a:fillRect/>
          </a:stretch>
        </p:blipFill>
        <p:spPr>
          <a:xfrm>
            <a:off x="4876800" y="152400"/>
            <a:ext cx="4038600" cy="5943600"/>
          </a:xfrm>
          <a:prstGeom prst="rect">
            <a:avLst/>
          </a:prstGeom>
          <a:ln>
            <a:noFill/>
          </a:ln>
          <a:effectLst>
            <a:softEdge rad="112500"/>
          </a:effectLst>
        </p:spPr>
      </p:pic>
      <p:sp>
        <p:nvSpPr>
          <p:cNvPr id="6" name="Title 1"/>
          <p:cNvSpPr>
            <a:spLocks noGrp="1"/>
          </p:cNvSpPr>
          <p:nvPr>
            <p:ph type="title"/>
          </p:nvPr>
        </p:nvSpPr>
        <p:spPr>
          <a:xfrm>
            <a:off x="0" y="5867400"/>
            <a:ext cx="9144000" cy="990600"/>
          </a:xfrm>
        </p:spPr>
        <p:txBody>
          <a:bodyPr>
            <a:normAutofit/>
          </a:bodyPr>
          <a:lstStyle/>
          <a:p>
            <a:r>
              <a:rPr lang="en-US" sz="3200" dirty="0" err="1" smtClean="0">
                <a:solidFill>
                  <a:srgbClr val="002060"/>
                </a:solidFill>
              </a:rPr>
              <a:t>Bộ</a:t>
            </a:r>
            <a:r>
              <a:rPr lang="en-US" sz="3200" dirty="0" smtClean="0">
                <a:solidFill>
                  <a:srgbClr val="002060"/>
                </a:solidFill>
              </a:rPr>
              <a:t> </a:t>
            </a:r>
            <a:r>
              <a:rPr lang="en-US" sz="3200" dirty="0" err="1" smtClean="0">
                <a:solidFill>
                  <a:srgbClr val="002060"/>
                </a:solidFill>
              </a:rPr>
              <a:t>sách</a:t>
            </a:r>
            <a:r>
              <a:rPr lang="en-US" sz="3200" dirty="0" smtClean="0">
                <a:solidFill>
                  <a:srgbClr val="002060"/>
                </a:solidFill>
              </a:rPr>
              <a:t> y </a:t>
            </a:r>
            <a:r>
              <a:rPr lang="en-US" sz="3200" dirty="0" err="1" smtClean="0">
                <a:solidFill>
                  <a:srgbClr val="002060"/>
                </a:solidFill>
              </a:rPr>
              <a:t>dược</a:t>
            </a:r>
            <a:r>
              <a:rPr lang="en-US" sz="3200" dirty="0" smtClean="0">
                <a:solidFill>
                  <a:srgbClr val="002060"/>
                </a:solidFill>
              </a:rPr>
              <a:t> </a:t>
            </a:r>
            <a:r>
              <a:rPr lang="en-US" sz="3200" dirty="0" err="1" smtClean="0">
                <a:solidFill>
                  <a:srgbClr val="002060"/>
                </a:solidFill>
              </a:rPr>
              <a:t>của</a:t>
            </a:r>
            <a:r>
              <a:rPr lang="en-US" sz="3200" dirty="0" smtClean="0">
                <a:solidFill>
                  <a:srgbClr val="002060"/>
                </a:solidFill>
              </a:rPr>
              <a:t> </a:t>
            </a:r>
            <a:r>
              <a:rPr lang="en-US" sz="3200" dirty="0" err="1" smtClean="0">
                <a:solidFill>
                  <a:srgbClr val="002060"/>
                </a:solidFill>
              </a:rPr>
              <a:t>Hải</a:t>
            </a:r>
            <a:r>
              <a:rPr lang="en-US" sz="3200" dirty="0" smtClean="0">
                <a:solidFill>
                  <a:srgbClr val="002060"/>
                </a:solidFill>
              </a:rPr>
              <a:t> </a:t>
            </a:r>
            <a:r>
              <a:rPr lang="en-US" sz="3200" dirty="0" err="1" smtClean="0">
                <a:solidFill>
                  <a:srgbClr val="002060"/>
                </a:solidFill>
              </a:rPr>
              <a:t>Thượng</a:t>
            </a:r>
            <a:r>
              <a:rPr lang="en-US" sz="3200" dirty="0" smtClean="0">
                <a:solidFill>
                  <a:srgbClr val="002060"/>
                </a:solidFill>
              </a:rPr>
              <a:t> </a:t>
            </a:r>
            <a:r>
              <a:rPr lang="en-US" sz="3200" dirty="0" err="1" smtClean="0">
                <a:solidFill>
                  <a:srgbClr val="002060"/>
                </a:solidFill>
              </a:rPr>
              <a:t>Lãn</a:t>
            </a:r>
            <a:r>
              <a:rPr lang="en-US" sz="3200" dirty="0" smtClean="0">
                <a:solidFill>
                  <a:srgbClr val="002060"/>
                </a:solidFill>
              </a:rPr>
              <a:t> </a:t>
            </a:r>
            <a:r>
              <a:rPr lang="en-US" sz="3200" dirty="0" err="1" smtClean="0">
                <a:solidFill>
                  <a:srgbClr val="002060"/>
                </a:solidFill>
              </a:rPr>
              <a:t>Ông</a:t>
            </a:r>
            <a:r>
              <a:rPr lang="en-US" sz="3200" dirty="0" smtClean="0">
                <a:solidFill>
                  <a:srgbClr val="002060"/>
                </a:solidFill>
              </a:rPr>
              <a:t> </a:t>
            </a:r>
            <a:r>
              <a:rPr lang="en-US" sz="3200" dirty="0" err="1" smtClean="0">
                <a:solidFill>
                  <a:srgbClr val="002060"/>
                </a:solidFill>
              </a:rPr>
              <a:t>Lê</a:t>
            </a:r>
            <a:r>
              <a:rPr lang="en-US" sz="3200" dirty="0" smtClean="0">
                <a:solidFill>
                  <a:srgbClr val="002060"/>
                </a:solidFill>
              </a:rPr>
              <a:t> </a:t>
            </a:r>
            <a:r>
              <a:rPr lang="en-US" sz="3200" dirty="0" err="1" smtClean="0">
                <a:solidFill>
                  <a:srgbClr val="002060"/>
                </a:solidFill>
              </a:rPr>
              <a:t>Hữu</a:t>
            </a:r>
            <a:r>
              <a:rPr lang="en-US" sz="3200" dirty="0" smtClean="0">
                <a:solidFill>
                  <a:srgbClr val="002060"/>
                </a:solidFill>
              </a:rPr>
              <a:t> </a:t>
            </a:r>
            <a:r>
              <a:rPr lang="en-US" sz="3200" dirty="0" err="1" smtClean="0">
                <a:solidFill>
                  <a:srgbClr val="002060"/>
                </a:solidFill>
              </a:rPr>
              <a:t>Trác</a:t>
            </a:r>
            <a:endParaRPr lang="en-US" sz="3200" dirty="0">
              <a:solidFill>
                <a:srgbClr val="002060"/>
              </a:solidFill>
            </a:endParaRPr>
          </a:p>
        </p:txBody>
      </p:sp>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pic>
        <p:nvPicPr>
          <p:cNvPr id="4" name="Picture 3" descr="tải xuống (7).jpg"/>
          <p:cNvPicPr>
            <a:picLocks noChangeAspect="1"/>
          </p:cNvPicPr>
          <p:nvPr/>
        </p:nvPicPr>
        <p:blipFill>
          <a:blip r:embed="rId3"/>
          <a:stretch>
            <a:fillRect/>
          </a:stretch>
        </p:blipFill>
        <p:spPr>
          <a:xfrm>
            <a:off x="152400" y="0"/>
            <a:ext cx="8610600" cy="6096000"/>
          </a:xfrm>
          <a:prstGeom prst="rect">
            <a:avLst/>
          </a:prstGeom>
        </p:spPr>
      </p:pic>
      <p:sp>
        <p:nvSpPr>
          <p:cNvPr id="5" name="TextBox 4"/>
          <p:cNvSpPr txBox="1"/>
          <p:nvPr/>
        </p:nvSpPr>
        <p:spPr>
          <a:xfrm>
            <a:off x="3657600" y="6324600"/>
            <a:ext cx="2971800" cy="381000"/>
          </a:xfrm>
          <a:prstGeom prst="rect">
            <a:avLst/>
          </a:prstGeom>
          <a:noFill/>
        </p:spPr>
        <p:txBody>
          <a:bodyPr wrap="square" rtlCol="0">
            <a:spAutoFit/>
          </a:bodyPr>
          <a:lstStyle/>
          <a:p>
            <a:r>
              <a:rPr lang="en-US" dirty="0" smtClean="0">
                <a:solidFill>
                  <a:srgbClr val="002060"/>
                </a:solidFill>
              </a:rPr>
              <a:t>Kinh Thành Huế</a:t>
            </a:r>
            <a:endParaRPr lang="en-US" dirty="0">
              <a:solidFill>
                <a:srgbClr val="002060"/>
              </a:solidFill>
            </a:endParaRPr>
          </a:p>
        </p:txBody>
      </p:sp>
    </p:spTree>
  </p:cSld>
  <p:clrMapOvr>
    <a:masterClrMapping/>
  </p:clrMapOvr>
  <p:transition>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TextBox 3"/>
          <p:cNvSpPr txBox="1"/>
          <p:nvPr/>
        </p:nvSpPr>
        <p:spPr>
          <a:xfrm>
            <a:off x="533400" y="609600"/>
            <a:ext cx="8153400" cy="3954929"/>
          </a:xfrm>
          <a:prstGeom prst="rect">
            <a:avLst/>
          </a:prstGeom>
          <a:noFill/>
        </p:spPr>
        <p:txBody>
          <a:bodyPr wrap="square" rtlCol="0">
            <a:spAutoFit/>
          </a:bodyPr>
          <a:lstStyle/>
          <a:p>
            <a:pPr algn="ctr"/>
            <a:r>
              <a:rPr lang="en-US" sz="2400" b="1" dirty="0" smtClean="0">
                <a:solidFill>
                  <a:srgbClr val="002060"/>
                </a:solidFill>
                <a:latin typeface="Times New Roman" pitchFamily="18" charset="0"/>
                <a:cs typeface="Times New Roman" pitchFamily="18" charset="0"/>
              </a:rPr>
              <a:t>BÀI TẬP TỰ LUẬN</a:t>
            </a:r>
          </a:p>
          <a:p>
            <a:pPr algn="ctr"/>
            <a:endParaRPr lang="en-US" sz="2400" dirty="0" smtClean="0">
              <a:solidFill>
                <a:srgbClr val="002060"/>
              </a:solidFill>
              <a:latin typeface="Times New Roman" pitchFamily="18" charset="0"/>
              <a:cs typeface="Times New Roman" pitchFamily="18" charset="0"/>
            </a:endParaRPr>
          </a:p>
          <a:p>
            <a:pPr algn="ctr">
              <a:spcBef>
                <a:spcPts val="600"/>
              </a:spcBef>
              <a:spcAft>
                <a:spcPts val="600"/>
              </a:spcAft>
            </a:pPr>
            <a:endParaRPr lang="en-US" sz="2400" dirty="0" smtClean="0">
              <a:solidFill>
                <a:srgbClr val="002060"/>
              </a:solidFill>
              <a:latin typeface="Times New Roman" pitchFamily="18" charset="0"/>
              <a:cs typeface="Times New Roman" pitchFamily="18" charset="0"/>
            </a:endParaRPr>
          </a:p>
          <a:p>
            <a:pPr>
              <a:spcBef>
                <a:spcPts val="600"/>
              </a:spcBef>
              <a:spcAft>
                <a:spcPts val="600"/>
              </a:spcAft>
            </a:pPr>
            <a:r>
              <a:rPr lang="en-US" sz="2400" dirty="0" smtClean="0">
                <a:solidFill>
                  <a:srgbClr val="002060"/>
                </a:solidFill>
                <a:latin typeface="Times New Roman" pitchFamily="18" charset="0"/>
                <a:cs typeface="Times New Roman" pitchFamily="18" charset="0"/>
              </a:rPr>
              <a:t>Câu 1: Lập bảng thống kê các thành tựu khoa học kĩ thuật từ thế kỉ X-XIX?</a:t>
            </a:r>
          </a:p>
          <a:p>
            <a:pPr>
              <a:spcBef>
                <a:spcPts val="600"/>
              </a:spcBef>
              <a:spcAft>
                <a:spcPts val="600"/>
              </a:spcAft>
            </a:pPr>
            <a:r>
              <a:rPr lang="en-US" sz="2400" dirty="0" smtClean="0">
                <a:solidFill>
                  <a:srgbClr val="002060"/>
                </a:solidFill>
                <a:latin typeface="Times New Roman" pitchFamily="18" charset="0"/>
                <a:cs typeface="Times New Roman" pitchFamily="18" charset="0"/>
              </a:rPr>
              <a:t>Câu 2: Vì sao Phật giáo phát triển mạnh dưới thời Lý- Trần nhưng đến thời Lê sơ không phát triển?</a:t>
            </a:r>
          </a:p>
          <a:p>
            <a:pPr>
              <a:spcBef>
                <a:spcPts val="600"/>
              </a:spcBef>
              <a:spcAft>
                <a:spcPts val="600"/>
              </a:spcAft>
            </a:pPr>
            <a:r>
              <a:rPr lang="en-US" sz="2400" dirty="0" smtClean="0">
                <a:solidFill>
                  <a:srgbClr val="002060"/>
                </a:solidFill>
                <a:latin typeface="Times New Roman" pitchFamily="18" charset="0"/>
                <a:cs typeface="Times New Roman" pitchFamily="18" charset="0"/>
              </a:rPr>
              <a:t>Câu 3: Chứng minh sự phát triển phong phú của nghệ thuật nước ta từ thế kỉ XVI- XIII?</a:t>
            </a:r>
            <a:endParaRPr lang="en-US" sz="2400" dirty="0">
              <a:solidFill>
                <a:srgbClr val="002060"/>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0"/>
            <a:ext cx="5257800" cy="838200"/>
          </a:xfrm>
        </p:spPr>
        <p:txBody>
          <a:bodyPr>
            <a:normAutofit/>
          </a:bodyPr>
          <a:lstStyle/>
          <a:p>
            <a:r>
              <a:rPr lang="en-US" sz="3200" dirty="0" err="1" smtClean="0"/>
              <a:t>Nho</a:t>
            </a:r>
            <a:r>
              <a:rPr lang="en-US" sz="3200" dirty="0" smtClean="0"/>
              <a:t> </a:t>
            </a:r>
            <a:r>
              <a:rPr lang="en-US" sz="3200" dirty="0" err="1" smtClean="0"/>
              <a:t>giáo</a:t>
            </a:r>
            <a:r>
              <a:rPr lang="en-US" sz="3200" dirty="0" smtClean="0"/>
              <a:t> </a:t>
            </a:r>
            <a:r>
              <a:rPr lang="en-US" sz="3200" dirty="0" err="1" smtClean="0"/>
              <a:t>Việt</a:t>
            </a:r>
            <a:r>
              <a:rPr lang="en-US" sz="3200" dirty="0" smtClean="0"/>
              <a:t> Nam</a:t>
            </a:r>
            <a:endParaRPr lang="en-US" sz="3200" dirty="0"/>
          </a:p>
        </p:txBody>
      </p:sp>
      <p:pic>
        <p:nvPicPr>
          <p:cNvPr id="8" name="Content Placeholder 7" descr="tstdpvl11.11.16.png"/>
          <p:cNvPicPr>
            <a:picLocks noGrp="1" noChangeAspect="1"/>
          </p:cNvPicPr>
          <p:nvPr>
            <p:ph idx="1"/>
          </p:nvPr>
        </p:nvPicPr>
        <p:blipFill>
          <a:blip r:embed="rId2"/>
          <a:stretch>
            <a:fillRect/>
          </a:stretch>
        </p:blipFill>
        <p:spPr>
          <a:xfrm>
            <a:off x="0" y="762000"/>
            <a:ext cx="9144000" cy="6096000"/>
          </a:xfrm>
        </p:spPr>
      </p:pic>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TextBox 3"/>
          <p:cNvSpPr txBox="1"/>
          <p:nvPr/>
        </p:nvSpPr>
        <p:spPr>
          <a:xfrm>
            <a:off x="533400" y="304800"/>
            <a:ext cx="8077200" cy="3370153"/>
          </a:xfrm>
          <a:prstGeom prst="rect">
            <a:avLst/>
          </a:prstGeom>
          <a:noFill/>
        </p:spPr>
        <p:txBody>
          <a:bodyPr wrap="square" rtlCol="0">
            <a:spAutoFit/>
          </a:bodyPr>
          <a:lstStyle/>
          <a:p>
            <a:pPr algn="ctr"/>
            <a:r>
              <a:rPr lang="en-US" sz="2400" dirty="0" smtClean="0">
                <a:solidFill>
                  <a:srgbClr val="002060"/>
                </a:solidFill>
                <a:latin typeface="Times New Roman" pitchFamily="18" charset="0"/>
                <a:cs typeface="Times New Roman" pitchFamily="18" charset="0"/>
              </a:rPr>
              <a:t>BÀI TẬP TRẮC </a:t>
            </a:r>
            <a:r>
              <a:rPr lang="en-US" sz="2400" dirty="0" smtClean="0">
                <a:solidFill>
                  <a:srgbClr val="002060"/>
                </a:solidFill>
                <a:latin typeface="Times New Roman" pitchFamily="18" charset="0"/>
                <a:cs typeface="Times New Roman" pitchFamily="18" charset="0"/>
              </a:rPr>
              <a:t>NGHIỆM</a:t>
            </a:r>
            <a:endParaRPr lang="en-US" sz="2400" dirty="0" smtClean="0">
              <a:solidFill>
                <a:srgbClr val="002060"/>
              </a:solidFill>
              <a:latin typeface="Times New Roman" pitchFamily="18" charset="0"/>
              <a:cs typeface="Times New Roman" pitchFamily="18" charset="0"/>
            </a:endParaRPr>
          </a:p>
          <a:p>
            <a:pPr>
              <a:spcBef>
                <a:spcPts val="600"/>
              </a:spcBef>
              <a:spcAft>
                <a:spcPts val="600"/>
              </a:spcAft>
            </a:pPr>
            <a:r>
              <a:rPr lang="en-US" sz="2400" dirty="0" smtClean="0">
                <a:solidFill>
                  <a:srgbClr val="002060"/>
                </a:solidFill>
                <a:latin typeface="Times New Roman" pitchFamily="18" charset="0"/>
                <a:cs typeface="Times New Roman" pitchFamily="18" charset="0"/>
              </a:rPr>
              <a:t>Câu 1: Hệ tư tưởng chính thống của chế độ phong kiến Việt Nam đến đầu thế kỉ XIX là?</a:t>
            </a: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Nho </a:t>
            </a:r>
            <a:r>
              <a:rPr lang="en-US" sz="2400" dirty="0" smtClean="0">
                <a:solidFill>
                  <a:srgbClr val="002060"/>
                </a:solidFill>
                <a:latin typeface="Times New Roman" pitchFamily="18" charset="0"/>
                <a:cs typeface="Times New Roman" pitchFamily="18" charset="0"/>
              </a:rPr>
              <a:t>Giáo   </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 Phật </a:t>
            </a:r>
            <a:r>
              <a:rPr lang="en-US" sz="2400" dirty="0" smtClean="0">
                <a:solidFill>
                  <a:srgbClr val="002060"/>
                </a:solidFill>
                <a:latin typeface="Times New Roman" pitchFamily="18" charset="0"/>
                <a:cs typeface="Times New Roman" pitchFamily="18" charset="0"/>
              </a:rPr>
              <a:t>giáo   </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Hồi giáo  </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D</a:t>
            </a:r>
            <a:r>
              <a:rPr lang="en-US" sz="2400" dirty="0" smtClean="0">
                <a:solidFill>
                  <a:srgbClr val="002060"/>
                </a:solidFill>
                <a:latin typeface="Times New Roman" pitchFamily="18" charset="0"/>
                <a:cs typeface="Times New Roman" pitchFamily="18" charset="0"/>
              </a:rPr>
              <a:t>. Đạo giáo</a:t>
            </a:r>
          </a:p>
        </p:txBody>
      </p:sp>
      <p:sp>
        <p:nvSpPr>
          <p:cNvPr id="5" name="Rectangle 4"/>
          <p:cNvSpPr/>
          <p:nvPr/>
        </p:nvSpPr>
        <p:spPr>
          <a:xfrm>
            <a:off x="304800" y="3733800"/>
            <a:ext cx="8001000" cy="2923877"/>
          </a:xfrm>
          <a:prstGeom prst="rect">
            <a:avLst/>
          </a:prstGeom>
        </p:spPr>
        <p:txBody>
          <a:bodyPr wrap="square">
            <a:spAutoFit/>
          </a:bodyPr>
          <a:lstStyle/>
          <a:p>
            <a:pPr>
              <a:spcBef>
                <a:spcPts val="600"/>
              </a:spcBef>
              <a:spcAft>
                <a:spcPts val="600"/>
              </a:spcAft>
            </a:pPr>
            <a:r>
              <a:rPr lang="en-US" sz="2400" dirty="0" smtClean="0">
                <a:solidFill>
                  <a:srgbClr val="002060"/>
                </a:solidFill>
                <a:latin typeface="Times New Roman" pitchFamily="18" charset="0"/>
                <a:cs typeface="Times New Roman" pitchFamily="18" charset="0"/>
              </a:rPr>
              <a:t>Câu 2: Luận điểm nào của Nho giáo quy định tôn ti trật tự xã hội phong kiến?</a:t>
            </a: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Tam Cương</a:t>
            </a: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Ngũ thường </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 Tam </a:t>
            </a:r>
            <a:r>
              <a:rPr lang="en-US" sz="2400" dirty="0" smtClean="0">
                <a:solidFill>
                  <a:srgbClr val="002060"/>
                </a:solidFill>
                <a:latin typeface="Times New Roman" pitchFamily="18" charset="0"/>
                <a:cs typeface="Times New Roman" pitchFamily="18" charset="0"/>
              </a:rPr>
              <a:t>tòng    </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 Tứ </a:t>
            </a:r>
            <a:r>
              <a:rPr lang="en-US" sz="2400" dirty="0" smtClean="0">
                <a:solidFill>
                  <a:srgbClr val="002060"/>
                </a:solidFill>
                <a:latin typeface="Times New Roman" pitchFamily="18" charset="0"/>
                <a:cs typeface="Times New Roman" pitchFamily="18" charset="0"/>
              </a:rPr>
              <a:t>đức</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500"/>
                                        <p:tgtEl>
                                          <p:spTgt spid="4">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ox(in)">
                                      <p:cBhvr>
                                        <p:cTn id="21" dur="500"/>
                                        <p:tgtEl>
                                          <p:spTgt spid="4">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ox(in)">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p:cBhvr override="childStyle">
                                        <p:cTn id="28" dur="500" fill="hold"/>
                                        <p:tgtEl>
                                          <p:spTgt spid="4">
                                            <p:txEl>
                                              <p:pRg st="2" end="2"/>
                                            </p:txEl>
                                          </p:spTgt>
                                        </p:tgtEl>
                                        <p:attrNameLst>
                                          <p:attrName>style.color</p:attrName>
                                        </p:attrNameLst>
                                      </p:cBhvr>
                                      <p:to>
                                        <a:schemeClr val="accent2"/>
                                      </p:to>
                                    </p:animClr>
                                    <p:animClr clrSpc="rgb">
                                      <p:cBhvr>
                                        <p:cTn id="29" dur="500" fill="hold"/>
                                        <p:tgtEl>
                                          <p:spTgt spid="4">
                                            <p:txEl>
                                              <p:pRg st="2" end="2"/>
                                            </p:txEl>
                                          </p:spTgt>
                                        </p:tgtEl>
                                        <p:attrNameLst>
                                          <p:attrName>fillcolor</p:attrName>
                                        </p:attrNameLst>
                                      </p:cBhvr>
                                      <p:to>
                                        <a:schemeClr val="accent2"/>
                                      </p:to>
                                    </p:animClr>
                                    <p:set>
                                      <p:cBhvr>
                                        <p:cTn id="30" dur="500" fill="hold"/>
                                        <p:tgtEl>
                                          <p:spTgt spid="4">
                                            <p:txEl>
                                              <p:pRg st="2" end="2"/>
                                            </p:txEl>
                                          </p:spTgt>
                                        </p:tgtEl>
                                        <p:attrNameLst>
                                          <p:attrName>fill.type</p:attrName>
                                        </p:attrNameLst>
                                      </p:cBhvr>
                                      <p:to>
                                        <p:strVal val="solid"/>
                                      </p:to>
                                    </p:set>
                                    <p:set>
                                      <p:cBhvr>
                                        <p:cTn id="31" dur="500" fill="hold"/>
                                        <p:tgtEl>
                                          <p:spTgt spid="4">
                                            <p:txEl>
                                              <p:pRg st="2" end="2"/>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barn(inHorizontal)">
                                      <p:cBhvr>
                                        <p:cTn id="36" dur="500"/>
                                        <p:tgtEl>
                                          <p:spTgt spid="5">
                                            <p:txEl>
                                              <p:pRg st="0" end="0"/>
                                            </p:txEl>
                                          </p:spTgt>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barn(inHorizontal)">
                                      <p:cBhvr>
                                        <p:cTn id="39" dur="500"/>
                                        <p:tgtEl>
                                          <p:spTgt spid="5">
                                            <p:txEl>
                                              <p:pRg st="1" end="1"/>
                                            </p:txEl>
                                          </p:spTgt>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barn(inHorizontal)">
                                      <p:cBhvr>
                                        <p:cTn id="42" dur="500"/>
                                        <p:tgtEl>
                                          <p:spTgt spid="5">
                                            <p:txEl>
                                              <p:pRg st="2" end="2"/>
                                            </p:txEl>
                                          </p:spTgt>
                                        </p:tgtEl>
                                      </p:cBhvr>
                                    </p:animEffect>
                                  </p:childTnLst>
                                </p:cTn>
                              </p:par>
                              <p:par>
                                <p:cTn id="43" presetID="16" presetClass="entr" presetSubtype="26" fill="hold" grpId="0"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barn(inHorizontal)">
                                      <p:cBhvr>
                                        <p:cTn id="45" dur="500"/>
                                        <p:tgtEl>
                                          <p:spTgt spid="5">
                                            <p:txEl>
                                              <p:pRg st="3" end="3"/>
                                            </p:txEl>
                                          </p:spTgt>
                                        </p:tgtEl>
                                      </p:cBhvr>
                                    </p:animEffect>
                                  </p:childTnLst>
                                </p:cTn>
                              </p:par>
                              <p:par>
                                <p:cTn id="46" presetID="16" presetClass="entr" presetSubtype="26" fill="hold" grpId="0" nodeType="with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barn(inHorizontal)">
                                      <p:cBhvr>
                                        <p:cTn id="48" dur="5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9" presetClass="emph" presetSubtype="0" fill="hold" nodeType="clickEffect">
                                  <p:stCondLst>
                                    <p:cond delay="0"/>
                                  </p:stCondLst>
                                  <p:childTnLst>
                                    <p:animClr clrSpc="rgb">
                                      <p:cBhvr override="childStyle">
                                        <p:cTn id="52" dur="500" fill="hold"/>
                                        <p:tgtEl>
                                          <p:spTgt spid="5">
                                            <p:txEl>
                                              <p:pRg st="1" end="1"/>
                                            </p:txEl>
                                          </p:spTgt>
                                        </p:tgtEl>
                                        <p:attrNameLst>
                                          <p:attrName>style.color</p:attrName>
                                        </p:attrNameLst>
                                      </p:cBhvr>
                                      <p:to>
                                        <a:schemeClr val="accent2"/>
                                      </p:to>
                                    </p:animClr>
                                    <p:animClr clrSpc="rgb">
                                      <p:cBhvr>
                                        <p:cTn id="53" dur="500" fill="hold"/>
                                        <p:tgtEl>
                                          <p:spTgt spid="5">
                                            <p:txEl>
                                              <p:pRg st="1" end="1"/>
                                            </p:txEl>
                                          </p:spTgt>
                                        </p:tgtEl>
                                        <p:attrNameLst>
                                          <p:attrName>fillcolor</p:attrName>
                                        </p:attrNameLst>
                                      </p:cBhvr>
                                      <p:to>
                                        <a:schemeClr val="accent2"/>
                                      </p:to>
                                    </p:animClr>
                                    <p:set>
                                      <p:cBhvr>
                                        <p:cTn id="54" dur="500" fill="hold"/>
                                        <p:tgtEl>
                                          <p:spTgt spid="5">
                                            <p:txEl>
                                              <p:pRg st="1" end="1"/>
                                            </p:txEl>
                                          </p:spTgt>
                                        </p:tgtEl>
                                        <p:attrNameLst>
                                          <p:attrName>fill.type</p:attrName>
                                        </p:attrNameLst>
                                      </p:cBhvr>
                                      <p:to>
                                        <p:strVal val="solid"/>
                                      </p:to>
                                    </p:set>
                                    <p:set>
                                      <p:cBhvr>
                                        <p:cTn id="55" dur="500"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TextBox 3"/>
          <p:cNvSpPr txBox="1"/>
          <p:nvPr/>
        </p:nvSpPr>
        <p:spPr>
          <a:xfrm>
            <a:off x="533400" y="304800"/>
            <a:ext cx="8458200" cy="2923877"/>
          </a:xfrm>
          <a:prstGeom prst="rect">
            <a:avLst/>
          </a:prstGeom>
          <a:noFill/>
        </p:spPr>
        <p:txBody>
          <a:bodyPr wrap="square" rtlCol="0">
            <a:spAutoFit/>
          </a:bodyPr>
          <a:lstStyle/>
          <a:p>
            <a:pPr>
              <a:spcBef>
                <a:spcPts val="600"/>
              </a:spcBef>
              <a:spcAft>
                <a:spcPts val="600"/>
              </a:spcAft>
            </a:pPr>
            <a:r>
              <a:rPr lang="en-US" sz="2400" dirty="0" smtClean="0">
                <a:solidFill>
                  <a:srgbClr val="002060"/>
                </a:solidFill>
                <a:latin typeface="Times New Roman" pitchFamily="18" charset="0"/>
                <a:cs typeface="Times New Roman" pitchFamily="18" charset="0"/>
              </a:rPr>
              <a:t>Câu 3: </a:t>
            </a:r>
            <a:r>
              <a:rPr lang="en-US" sz="2400" dirty="0" smtClean="0">
                <a:solidFill>
                  <a:srgbClr val="002060"/>
                </a:solidFill>
                <a:latin typeface="Times New Roman" pitchFamily="18" charset="0"/>
                <a:cs typeface="Times New Roman" pitchFamily="18" charset="0"/>
              </a:rPr>
              <a:t>Công trình được xây dựng cuối thế kỉ XIV, điển hình của nghệ thuật xây thành và được công nhận là di sản văn hóa thế giới?</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Kinh thành Thăng Long</a:t>
            </a: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Hoàng thành Thăng Long</a:t>
            </a:r>
          </a:p>
          <a:p>
            <a:pPr marL="457200" indent="-457200">
              <a:spcBef>
                <a:spcPts val="600"/>
              </a:spcBef>
              <a:spcAft>
                <a:spcPts val="600"/>
              </a:spcAft>
            </a:pPr>
            <a:r>
              <a:rPr lang="en-US" sz="2400" dirty="0" smtClean="0">
                <a:solidFill>
                  <a:srgbClr val="002060"/>
                </a:solidFill>
                <a:latin typeface="Times New Roman" pitchFamily="18" charset="0"/>
                <a:cs typeface="Times New Roman" pitchFamily="18" charset="0"/>
              </a:rPr>
              <a:t>C</a:t>
            </a:r>
            <a:r>
              <a:rPr lang="en-US"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Thành nhà Hồ </a:t>
            </a:r>
          </a:p>
          <a:p>
            <a:pPr marL="457200" indent="-457200">
              <a:spcBef>
                <a:spcPts val="600"/>
              </a:spcBef>
              <a:spcAft>
                <a:spcPts val="600"/>
              </a:spcAft>
            </a:pPr>
            <a:r>
              <a:rPr lang="en-US" sz="2400" dirty="0" smtClean="0">
                <a:solidFill>
                  <a:srgbClr val="002060"/>
                </a:solidFill>
                <a:latin typeface="Times New Roman" pitchFamily="18" charset="0"/>
                <a:cs typeface="Times New Roman" pitchFamily="18" charset="0"/>
              </a:rPr>
              <a:t>D</a:t>
            </a:r>
            <a:r>
              <a:rPr lang="en-US"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Kinh thành Huế</a:t>
            </a:r>
            <a:endParaRPr lang="en-US" sz="2400" dirty="0" smtClean="0">
              <a:solidFill>
                <a:srgbClr val="002060"/>
              </a:solidFill>
              <a:latin typeface="Times New Roman" pitchFamily="18" charset="0"/>
              <a:cs typeface="Times New Roman" pitchFamily="18" charset="0"/>
            </a:endParaRPr>
          </a:p>
        </p:txBody>
      </p:sp>
      <p:sp>
        <p:nvSpPr>
          <p:cNvPr id="5" name="Rectangle 4"/>
          <p:cNvSpPr/>
          <p:nvPr/>
        </p:nvSpPr>
        <p:spPr>
          <a:xfrm>
            <a:off x="228600" y="3429000"/>
            <a:ext cx="8610600" cy="3293209"/>
          </a:xfrm>
          <a:prstGeom prst="rect">
            <a:avLst/>
          </a:prstGeom>
        </p:spPr>
        <p:txBody>
          <a:bodyPr wrap="square">
            <a:spAutoFit/>
          </a:bodyPr>
          <a:lstStyle/>
          <a:p>
            <a:pPr>
              <a:spcBef>
                <a:spcPts val="600"/>
              </a:spcBef>
              <a:spcAft>
                <a:spcPts val="600"/>
              </a:spcAft>
            </a:pPr>
            <a:r>
              <a:rPr lang="en-US" sz="2400" dirty="0" smtClean="0">
                <a:solidFill>
                  <a:srgbClr val="002060"/>
                </a:solidFill>
                <a:latin typeface="Times New Roman" pitchFamily="18" charset="0"/>
                <a:cs typeface="Times New Roman" pitchFamily="18" charset="0"/>
              </a:rPr>
              <a:t>Câu </a:t>
            </a:r>
            <a:r>
              <a:rPr lang="en-US" sz="2400" dirty="0" smtClean="0">
                <a:solidFill>
                  <a:srgbClr val="002060"/>
                </a:solidFill>
                <a:latin typeface="Times New Roman" pitchFamily="18" charset="0"/>
                <a:cs typeface="Times New Roman" pitchFamily="18" charset="0"/>
              </a:rPr>
              <a:t>4: Thành tựu tiêu biểu của văn hóa dân tộc, ra đời từ thế kỉ XI đến thế kỉ XV, gắn liền với nhiều tác giả nổi tiếng như: Nguyễn Trãi, Lê Thánh Tông, Lý Tử Tấn là:</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Văn học chữ Hán</a:t>
            </a: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Văn học chữ Nôm</a:t>
            </a:r>
          </a:p>
          <a:p>
            <a:pPr marL="457200" indent="-457200">
              <a:spcBef>
                <a:spcPts val="600"/>
              </a:spcBef>
              <a:spcAft>
                <a:spcPts val="600"/>
              </a:spcAft>
              <a:buAutoNum type="alphaUcPeriod" startAt="3"/>
            </a:pPr>
            <a:r>
              <a:rPr lang="en-US" sz="2400" dirty="0" smtClean="0">
                <a:solidFill>
                  <a:srgbClr val="002060"/>
                </a:solidFill>
                <a:latin typeface="Times New Roman" pitchFamily="18" charset="0"/>
                <a:cs typeface="Times New Roman" pitchFamily="18" charset="0"/>
              </a:rPr>
              <a:t>Văn học dân gian                            </a:t>
            </a:r>
          </a:p>
          <a:p>
            <a:pPr marL="457200" indent="-457200">
              <a:spcBef>
                <a:spcPts val="600"/>
              </a:spcBef>
              <a:spcAft>
                <a:spcPts val="600"/>
              </a:spcAft>
              <a:buAutoNum type="alphaUcPeriod" startAt="3"/>
            </a:pPr>
            <a:r>
              <a:rPr lang="en-US" sz="2400" dirty="0" smtClean="0">
                <a:solidFill>
                  <a:srgbClr val="002060"/>
                </a:solidFill>
                <a:latin typeface="Times New Roman" pitchFamily="18" charset="0"/>
                <a:cs typeface="Times New Roman" pitchFamily="18" charset="0"/>
              </a:rPr>
              <a:t>Văn học Phật giáo</a:t>
            </a:r>
            <a:endParaRPr lang="en-US" sz="2400" dirty="0" smtClean="0">
              <a:solidFill>
                <a:srgbClr val="002060"/>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Horizontal)">
                                      <p:cBhvr>
                                        <p:cTn id="10" dur="500"/>
                                        <p:tgtEl>
                                          <p:spTgt spid="4">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Horizontal)">
                                      <p:cBhvr>
                                        <p:cTn id="13" dur="500"/>
                                        <p:tgtEl>
                                          <p:spTgt spid="4">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Horizontal)">
                                      <p:cBhvr>
                                        <p:cTn id="16" dur="500"/>
                                        <p:tgtEl>
                                          <p:spTgt spid="4">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Horizont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p:cBhvr override="childStyle">
                                        <p:cTn id="23" dur="500" fill="hold"/>
                                        <p:tgtEl>
                                          <p:spTgt spid="4">
                                            <p:txEl>
                                              <p:pRg st="3" end="3"/>
                                            </p:txEl>
                                          </p:spTgt>
                                        </p:tgtEl>
                                        <p:attrNameLst>
                                          <p:attrName>style.color</p:attrName>
                                        </p:attrNameLst>
                                      </p:cBhvr>
                                      <p:to>
                                        <a:schemeClr val="accent2"/>
                                      </p:to>
                                    </p:animClr>
                                    <p:animClr clrSpc="rgb">
                                      <p:cBhvr>
                                        <p:cTn id="24" dur="500" fill="hold"/>
                                        <p:tgtEl>
                                          <p:spTgt spid="4">
                                            <p:txEl>
                                              <p:pRg st="3" end="3"/>
                                            </p:txEl>
                                          </p:spTgt>
                                        </p:tgtEl>
                                        <p:attrNameLst>
                                          <p:attrName>fillcolor</p:attrName>
                                        </p:attrNameLst>
                                      </p:cBhvr>
                                      <p:to>
                                        <a:schemeClr val="accent2"/>
                                      </p:to>
                                    </p:animClr>
                                    <p:set>
                                      <p:cBhvr>
                                        <p:cTn id="25" dur="500" fill="hold"/>
                                        <p:tgtEl>
                                          <p:spTgt spid="4">
                                            <p:txEl>
                                              <p:pRg st="3" end="3"/>
                                            </p:txEl>
                                          </p:spTgt>
                                        </p:tgtEl>
                                        <p:attrNameLst>
                                          <p:attrName>fill.type</p:attrName>
                                        </p:attrNameLst>
                                      </p:cBhvr>
                                      <p:to>
                                        <p:strVal val="solid"/>
                                      </p:to>
                                    </p:set>
                                    <p:set>
                                      <p:cBhvr>
                                        <p:cTn id="26" dur="500" fill="hold"/>
                                        <p:tgtEl>
                                          <p:spTgt spid="4">
                                            <p:txEl>
                                              <p:pRg st="3" end="3"/>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1"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ox(in)">
                                      <p:cBhvr>
                                        <p:cTn id="31" dur="500"/>
                                        <p:tgtEl>
                                          <p:spTgt spid="5">
                                            <p:txEl>
                                              <p:pRg st="0" end="0"/>
                                            </p:txEl>
                                          </p:spTgt>
                                        </p:tgtEl>
                                      </p:cBhvr>
                                    </p:animEffect>
                                  </p:childTnLst>
                                </p:cTn>
                              </p:par>
                              <p:par>
                                <p:cTn id="32" presetID="4" presetClass="entr" presetSubtype="16" fill="hold" grpId="1"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box(in)">
                                      <p:cBhvr>
                                        <p:cTn id="34" dur="500"/>
                                        <p:tgtEl>
                                          <p:spTgt spid="5">
                                            <p:txEl>
                                              <p:pRg st="1" end="1"/>
                                            </p:txEl>
                                          </p:spTgt>
                                        </p:tgtEl>
                                      </p:cBhvr>
                                    </p:animEffect>
                                  </p:childTnLst>
                                </p:cTn>
                              </p:par>
                              <p:par>
                                <p:cTn id="35" presetID="4" presetClass="entr" presetSubtype="16" fill="hold" grpId="1"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ox(in)">
                                      <p:cBhvr>
                                        <p:cTn id="37" dur="500"/>
                                        <p:tgtEl>
                                          <p:spTgt spid="5">
                                            <p:txEl>
                                              <p:pRg st="2" end="2"/>
                                            </p:txEl>
                                          </p:spTgt>
                                        </p:tgtEl>
                                      </p:cBhvr>
                                    </p:animEffect>
                                  </p:childTnLst>
                                </p:cTn>
                              </p:par>
                              <p:par>
                                <p:cTn id="38" presetID="4" presetClass="entr" presetSubtype="16" fill="hold" grpId="1"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box(in)">
                                      <p:cBhvr>
                                        <p:cTn id="40" dur="500"/>
                                        <p:tgtEl>
                                          <p:spTgt spid="5">
                                            <p:txEl>
                                              <p:pRg st="3" end="3"/>
                                            </p:txEl>
                                          </p:spTgt>
                                        </p:tgtEl>
                                      </p:cBhvr>
                                    </p:animEffect>
                                  </p:childTnLst>
                                </p:cTn>
                              </p:par>
                              <p:par>
                                <p:cTn id="41" presetID="4" presetClass="entr" presetSubtype="16" fill="hold" grpId="1"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box(in)">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p:cBhvr override="childStyle">
                                        <p:cTn id="47" dur="500" fill="hold"/>
                                        <p:tgtEl>
                                          <p:spTgt spid="5">
                                            <p:txEl>
                                              <p:pRg st="2" end="2"/>
                                            </p:txEl>
                                          </p:spTgt>
                                        </p:tgtEl>
                                        <p:attrNameLst>
                                          <p:attrName>style.color</p:attrName>
                                        </p:attrNameLst>
                                      </p:cBhvr>
                                      <p:to>
                                        <a:schemeClr val="accent2"/>
                                      </p:to>
                                    </p:animClr>
                                    <p:animClr clrSpc="rgb">
                                      <p:cBhvr>
                                        <p:cTn id="48" dur="500" fill="hold"/>
                                        <p:tgtEl>
                                          <p:spTgt spid="5">
                                            <p:txEl>
                                              <p:pRg st="2" end="2"/>
                                            </p:txEl>
                                          </p:spTgt>
                                        </p:tgtEl>
                                        <p:attrNameLst>
                                          <p:attrName>fillcolor</p:attrName>
                                        </p:attrNameLst>
                                      </p:cBhvr>
                                      <p:to>
                                        <a:schemeClr val="accent2"/>
                                      </p:to>
                                    </p:animClr>
                                    <p:set>
                                      <p:cBhvr>
                                        <p:cTn id="49" dur="500" fill="hold"/>
                                        <p:tgtEl>
                                          <p:spTgt spid="5">
                                            <p:txEl>
                                              <p:pRg st="2" end="2"/>
                                            </p:txEl>
                                          </p:spTgt>
                                        </p:tgtEl>
                                        <p:attrNameLst>
                                          <p:attrName>fill.type</p:attrName>
                                        </p:attrNameLst>
                                      </p:cBhvr>
                                      <p:to>
                                        <p:strVal val="solid"/>
                                      </p:to>
                                    </p:set>
                                    <p:set>
                                      <p:cBhvr>
                                        <p:cTn id="50"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1"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TextBox 3"/>
          <p:cNvSpPr txBox="1"/>
          <p:nvPr/>
        </p:nvSpPr>
        <p:spPr>
          <a:xfrm>
            <a:off x="533400" y="304800"/>
            <a:ext cx="8458200" cy="2923877"/>
          </a:xfrm>
          <a:prstGeom prst="rect">
            <a:avLst/>
          </a:prstGeom>
          <a:noFill/>
        </p:spPr>
        <p:txBody>
          <a:bodyPr wrap="square" rtlCol="0">
            <a:spAutoFit/>
          </a:bodyPr>
          <a:lstStyle/>
          <a:p>
            <a:pPr>
              <a:spcBef>
                <a:spcPts val="600"/>
              </a:spcBef>
              <a:spcAft>
                <a:spcPts val="600"/>
              </a:spcAft>
            </a:pPr>
            <a:r>
              <a:rPr lang="en-US" sz="2400" dirty="0" smtClean="0">
                <a:solidFill>
                  <a:srgbClr val="002060"/>
                </a:solidFill>
                <a:latin typeface="Times New Roman" pitchFamily="18" charset="0"/>
                <a:cs typeface="Times New Roman" pitchFamily="18" charset="0"/>
              </a:rPr>
              <a:t>Câu </a:t>
            </a:r>
            <a:r>
              <a:rPr lang="en-US" sz="2400" dirty="0" smtClean="0">
                <a:solidFill>
                  <a:srgbClr val="002060"/>
                </a:solidFill>
                <a:latin typeface="Times New Roman" pitchFamily="18" charset="0"/>
                <a:cs typeface="Times New Roman" pitchFamily="18" charset="0"/>
              </a:rPr>
              <a:t>5: Chữ quốc ngữ truyền bá vào nước ta vào thời gian nào và có đặc điểm gì?</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Từ thế kỉ XVI- theo mẫu chữ Nôm</a:t>
            </a: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Từ thế kỉ XVI- theo mẫu chữ La tinh</a:t>
            </a:r>
          </a:p>
          <a:p>
            <a:pPr marL="457200" indent="-457200">
              <a:spcBef>
                <a:spcPts val="600"/>
              </a:spcBef>
              <a:spcAft>
                <a:spcPts val="600"/>
              </a:spcAft>
            </a:pPr>
            <a:r>
              <a:rPr lang="en-US" sz="2400" dirty="0" smtClean="0">
                <a:solidFill>
                  <a:srgbClr val="002060"/>
                </a:solidFill>
                <a:latin typeface="Times New Roman" pitchFamily="18" charset="0"/>
                <a:cs typeface="Times New Roman" pitchFamily="18" charset="0"/>
              </a:rPr>
              <a:t>C</a:t>
            </a:r>
            <a:r>
              <a:rPr lang="en-US"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Từ </a:t>
            </a:r>
            <a:r>
              <a:rPr lang="en-US" sz="2400" dirty="0" smtClean="0">
                <a:solidFill>
                  <a:srgbClr val="002060"/>
                </a:solidFill>
                <a:latin typeface="Times New Roman" pitchFamily="18" charset="0"/>
                <a:cs typeface="Times New Roman" pitchFamily="18" charset="0"/>
              </a:rPr>
              <a:t>thế kỉ </a:t>
            </a:r>
            <a:r>
              <a:rPr lang="en-US" sz="2400" dirty="0" smtClean="0">
                <a:solidFill>
                  <a:srgbClr val="002060"/>
                </a:solidFill>
                <a:latin typeface="Times New Roman" pitchFamily="18" charset="0"/>
                <a:cs typeface="Times New Roman" pitchFamily="18" charset="0"/>
              </a:rPr>
              <a:t>XVII- </a:t>
            </a:r>
            <a:r>
              <a:rPr lang="en-US" sz="2400" dirty="0" smtClean="0">
                <a:solidFill>
                  <a:srgbClr val="002060"/>
                </a:solidFill>
                <a:latin typeface="Times New Roman" pitchFamily="18" charset="0"/>
                <a:cs typeface="Times New Roman" pitchFamily="18" charset="0"/>
              </a:rPr>
              <a:t>theo mẫu chữ La </a:t>
            </a:r>
            <a:r>
              <a:rPr lang="en-US" sz="2400" dirty="0" smtClean="0">
                <a:solidFill>
                  <a:srgbClr val="002060"/>
                </a:solidFill>
                <a:latin typeface="Times New Roman" pitchFamily="18" charset="0"/>
                <a:cs typeface="Times New Roman" pitchFamily="18" charset="0"/>
              </a:rPr>
              <a:t>tinh</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pPr>
            <a:r>
              <a:rPr lang="en-US" sz="2400" dirty="0" smtClean="0">
                <a:solidFill>
                  <a:srgbClr val="002060"/>
                </a:solidFill>
                <a:latin typeface="Times New Roman" pitchFamily="18" charset="0"/>
                <a:cs typeface="Times New Roman" pitchFamily="18" charset="0"/>
              </a:rPr>
              <a:t>D</a:t>
            </a:r>
            <a:r>
              <a:rPr lang="en-US"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Từ </a:t>
            </a:r>
            <a:r>
              <a:rPr lang="en-US" sz="2400" dirty="0" smtClean="0">
                <a:solidFill>
                  <a:srgbClr val="002060"/>
                </a:solidFill>
                <a:latin typeface="Times New Roman" pitchFamily="18" charset="0"/>
                <a:cs typeface="Times New Roman" pitchFamily="18" charset="0"/>
              </a:rPr>
              <a:t>thế kỉ XVII- theo mẫu chữ </a:t>
            </a:r>
            <a:r>
              <a:rPr lang="en-US" sz="2400" dirty="0" smtClean="0">
                <a:solidFill>
                  <a:srgbClr val="002060"/>
                </a:solidFill>
                <a:latin typeface="Times New Roman" pitchFamily="18" charset="0"/>
                <a:cs typeface="Times New Roman" pitchFamily="18" charset="0"/>
              </a:rPr>
              <a:t>Nôm</a:t>
            </a:r>
            <a:endParaRPr lang="en-US" sz="2400" dirty="0" smtClean="0">
              <a:solidFill>
                <a:srgbClr val="002060"/>
              </a:solidFill>
              <a:latin typeface="Times New Roman" pitchFamily="18" charset="0"/>
              <a:cs typeface="Times New Roman" pitchFamily="18" charset="0"/>
            </a:endParaRPr>
          </a:p>
        </p:txBody>
      </p:sp>
      <p:sp>
        <p:nvSpPr>
          <p:cNvPr id="5" name="Rectangle 4"/>
          <p:cNvSpPr/>
          <p:nvPr/>
        </p:nvSpPr>
        <p:spPr>
          <a:xfrm>
            <a:off x="228600" y="3429000"/>
            <a:ext cx="8915400" cy="2923877"/>
          </a:xfrm>
          <a:prstGeom prst="rect">
            <a:avLst/>
          </a:prstGeom>
        </p:spPr>
        <p:txBody>
          <a:bodyPr wrap="square">
            <a:spAutoFit/>
          </a:bodyPr>
          <a:lstStyle/>
          <a:p>
            <a:pPr>
              <a:spcBef>
                <a:spcPts val="600"/>
              </a:spcBef>
              <a:spcAft>
                <a:spcPts val="600"/>
              </a:spcAft>
            </a:pPr>
            <a:r>
              <a:rPr lang="en-US" sz="2400" dirty="0" smtClean="0">
                <a:solidFill>
                  <a:srgbClr val="002060"/>
                </a:solidFill>
                <a:latin typeface="Times New Roman" pitchFamily="18" charset="0"/>
                <a:cs typeface="Times New Roman" pitchFamily="18" charset="0"/>
              </a:rPr>
              <a:t>Câu </a:t>
            </a:r>
            <a:r>
              <a:rPr lang="en-US" sz="2400" dirty="0" smtClean="0">
                <a:solidFill>
                  <a:srgbClr val="002060"/>
                </a:solidFill>
                <a:latin typeface="Times New Roman" pitchFamily="18" charset="0"/>
                <a:cs typeface="Times New Roman" pitchFamily="18" charset="0"/>
              </a:rPr>
              <a:t>6: Nét nổi bật về tình hình kĩ thuật nước ta từ thế kỉ XVII-XVIII là:</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Nhiều thành tựu kĩ thuật được du nhập vào từ phương Tây</a:t>
            </a:r>
          </a:p>
          <a:p>
            <a:pPr marL="457200" indent="-457200">
              <a:spcBef>
                <a:spcPts val="600"/>
              </a:spcBef>
              <a:spcAft>
                <a:spcPts val="600"/>
              </a:spcAft>
              <a:buAutoNum type="alphaUcPeriod"/>
            </a:pPr>
            <a:r>
              <a:rPr lang="en-US" sz="2400" dirty="0" smtClean="0">
                <a:solidFill>
                  <a:srgbClr val="002060"/>
                </a:solidFill>
                <a:latin typeface="Times New Roman" pitchFamily="18" charset="0"/>
                <a:cs typeface="Times New Roman" pitchFamily="18" charset="0"/>
              </a:rPr>
              <a:t>Tiếp cận được với kĩ thuật của thế giới</a:t>
            </a:r>
          </a:p>
          <a:p>
            <a:pPr marL="457200" indent="-457200">
              <a:spcBef>
                <a:spcPts val="600"/>
              </a:spcBef>
              <a:spcAft>
                <a:spcPts val="600"/>
              </a:spcAft>
              <a:buAutoNum type="alphaUcPeriod" startAt="3"/>
            </a:pPr>
            <a:r>
              <a:rPr lang="en-US" sz="2400" dirty="0" smtClean="0">
                <a:solidFill>
                  <a:srgbClr val="002060"/>
                </a:solidFill>
                <a:latin typeface="Times New Roman" pitchFamily="18" charset="0"/>
                <a:cs typeface="Times New Roman" pitchFamily="18" charset="0"/>
              </a:rPr>
              <a:t>Được du nhập từ phương Tây nhưng không có điều kiện phát triển</a:t>
            </a:r>
            <a:endParaRPr lang="en-US" sz="2400" dirty="0" smtClean="0">
              <a:solidFill>
                <a:srgbClr val="002060"/>
              </a:solidFill>
              <a:latin typeface="Times New Roman" pitchFamily="18" charset="0"/>
              <a:cs typeface="Times New Roman" pitchFamily="18" charset="0"/>
            </a:endParaRPr>
          </a:p>
          <a:p>
            <a:pPr marL="457200" indent="-457200">
              <a:spcBef>
                <a:spcPts val="600"/>
              </a:spcBef>
              <a:spcAft>
                <a:spcPts val="600"/>
              </a:spcAft>
              <a:buAutoNum type="alphaUcPeriod" startAt="3"/>
            </a:pPr>
            <a:r>
              <a:rPr lang="en-US" sz="2400" dirty="0" smtClean="0">
                <a:solidFill>
                  <a:srgbClr val="002060"/>
                </a:solidFill>
                <a:latin typeface="Times New Roman" pitchFamily="18" charset="0"/>
                <a:cs typeface="Times New Roman" pitchFamily="18" charset="0"/>
              </a:rPr>
              <a:t>Quá lạc hậu so với kĩ thuật khu vực và thế giới</a:t>
            </a:r>
            <a:endParaRPr lang="en-US" sz="2400" dirty="0" smtClean="0">
              <a:solidFill>
                <a:srgbClr val="002060"/>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Horizontal)">
                                      <p:cBhvr>
                                        <p:cTn id="10" dur="500"/>
                                        <p:tgtEl>
                                          <p:spTgt spid="4">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Horizontal)">
                                      <p:cBhvr>
                                        <p:cTn id="13" dur="500"/>
                                        <p:tgtEl>
                                          <p:spTgt spid="4">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Horizontal)">
                                      <p:cBhvr>
                                        <p:cTn id="16" dur="500"/>
                                        <p:tgtEl>
                                          <p:spTgt spid="4">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Horizont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p:cBhvr override="childStyle">
                                        <p:cTn id="23" dur="500" fill="hold"/>
                                        <p:tgtEl>
                                          <p:spTgt spid="4">
                                            <p:txEl>
                                              <p:pRg st="3" end="3"/>
                                            </p:txEl>
                                          </p:spTgt>
                                        </p:tgtEl>
                                        <p:attrNameLst>
                                          <p:attrName>style.color</p:attrName>
                                        </p:attrNameLst>
                                      </p:cBhvr>
                                      <p:to>
                                        <a:schemeClr val="accent2"/>
                                      </p:to>
                                    </p:animClr>
                                    <p:animClr clrSpc="rgb">
                                      <p:cBhvr>
                                        <p:cTn id="24" dur="500" fill="hold"/>
                                        <p:tgtEl>
                                          <p:spTgt spid="4">
                                            <p:txEl>
                                              <p:pRg st="3" end="3"/>
                                            </p:txEl>
                                          </p:spTgt>
                                        </p:tgtEl>
                                        <p:attrNameLst>
                                          <p:attrName>fillcolor</p:attrName>
                                        </p:attrNameLst>
                                      </p:cBhvr>
                                      <p:to>
                                        <a:schemeClr val="accent2"/>
                                      </p:to>
                                    </p:animClr>
                                    <p:set>
                                      <p:cBhvr>
                                        <p:cTn id="25" dur="500" fill="hold"/>
                                        <p:tgtEl>
                                          <p:spTgt spid="4">
                                            <p:txEl>
                                              <p:pRg st="3" end="3"/>
                                            </p:txEl>
                                          </p:spTgt>
                                        </p:tgtEl>
                                        <p:attrNameLst>
                                          <p:attrName>fill.type</p:attrName>
                                        </p:attrNameLst>
                                      </p:cBhvr>
                                      <p:to>
                                        <p:strVal val="solid"/>
                                      </p:to>
                                    </p:set>
                                    <p:set>
                                      <p:cBhvr>
                                        <p:cTn id="26" dur="500" fill="hold"/>
                                        <p:tgtEl>
                                          <p:spTgt spid="4">
                                            <p:txEl>
                                              <p:pRg st="3" end="3"/>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ox(in)">
                                      <p:cBhvr>
                                        <p:cTn id="31" dur="500"/>
                                        <p:tgtEl>
                                          <p:spTgt spid="5">
                                            <p:txEl>
                                              <p:pRg st="0" end="0"/>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box(in)">
                                      <p:cBhvr>
                                        <p:cTn id="34" dur="500"/>
                                        <p:tgtEl>
                                          <p:spTgt spid="5">
                                            <p:txEl>
                                              <p:pRg st="1" end="1"/>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ox(in)">
                                      <p:cBhvr>
                                        <p:cTn id="37" dur="500"/>
                                        <p:tgtEl>
                                          <p:spTgt spid="5">
                                            <p:txEl>
                                              <p:pRg st="2" end="2"/>
                                            </p:txEl>
                                          </p:spTgt>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box(in)">
                                      <p:cBhvr>
                                        <p:cTn id="40" dur="500"/>
                                        <p:tgtEl>
                                          <p:spTgt spid="5">
                                            <p:txEl>
                                              <p:pRg st="3" end="3"/>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box(in)">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p:cBhvr override="childStyle">
                                        <p:cTn id="47" dur="500" fill="hold"/>
                                        <p:tgtEl>
                                          <p:spTgt spid="5">
                                            <p:txEl>
                                              <p:pRg st="3" end="3"/>
                                            </p:txEl>
                                          </p:spTgt>
                                        </p:tgtEl>
                                        <p:attrNameLst>
                                          <p:attrName>style.color</p:attrName>
                                        </p:attrNameLst>
                                      </p:cBhvr>
                                      <p:to>
                                        <a:schemeClr val="accent2"/>
                                      </p:to>
                                    </p:animClr>
                                    <p:animClr clrSpc="rgb">
                                      <p:cBhvr>
                                        <p:cTn id="48" dur="500" fill="hold"/>
                                        <p:tgtEl>
                                          <p:spTgt spid="5">
                                            <p:txEl>
                                              <p:pRg st="3" end="3"/>
                                            </p:txEl>
                                          </p:spTgt>
                                        </p:tgtEl>
                                        <p:attrNameLst>
                                          <p:attrName>fillcolor</p:attrName>
                                        </p:attrNameLst>
                                      </p:cBhvr>
                                      <p:to>
                                        <a:schemeClr val="accent2"/>
                                      </p:to>
                                    </p:animClr>
                                    <p:set>
                                      <p:cBhvr>
                                        <p:cTn id="49" dur="500" fill="hold"/>
                                        <p:tgtEl>
                                          <p:spTgt spid="5">
                                            <p:txEl>
                                              <p:pRg st="3" end="3"/>
                                            </p:txEl>
                                          </p:spTgt>
                                        </p:tgtEl>
                                        <p:attrNameLst>
                                          <p:attrName>fill.type</p:attrName>
                                        </p:attrNameLst>
                                      </p:cBhvr>
                                      <p:to>
                                        <p:strVal val="solid"/>
                                      </p:to>
                                    </p:set>
                                    <p:set>
                                      <p:cBhvr>
                                        <p:cTn id="50"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uiExpand="1"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i-hinh-nen-powerpoint-cam-on-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2" name="Title 1"/>
          <p:cNvSpPr>
            <a:spLocks noGrp="1"/>
          </p:cNvSpPr>
          <p:nvPr>
            <p:ph type="title"/>
          </p:nvPr>
        </p:nvSpPr>
        <p:spPr>
          <a:xfrm>
            <a:off x="0" y="0"/>
            <a:ext cx="9144000" cy="6858000"/>
          </a:xfrm>
        </p:spPr>
        <p:txBody>
          <a:bodyPr>
            <a:normAutofit/>
          </a:bodyPr>
          <a:lstStyle/>
          <a:p>
            <a:pPr algn="l"/>
            <a:r>
              <a:rPr lang="en-US" sz="3600" dirty="0">
                <a:solidFill>
                  <a:srgbClr val="002060"/>
                </a:solidFill>
              </a:rPr>
              <a:t> </a:t>
            </a:r>
            <a:r>
              <a:rPr lang="en-US" sz="3600" dirty="0" smtClean="0">
                <a:solidFill>
                  <a:srgbClr val="002060"/>
                </a:solidFill>
              </a:rPr>
              <a:t>  Nho giáo được xem là hệ tư tưởng có ảnh hưởng sâu rộng và lâu dài xã </a:t>
            </a:r>
            <a:r>
              <a:rPr lang="en-US" sz="3600" dirty="0" smtClean="0">
                <a:solidFill>
                  <a:srgbClr val="002060"/>
                </a:solidFill>
              </a:rPr>
              <a:t>hội Việt </a:t>
            </a:r>
            <a:r>
              <a:rPr lang="en-US" sz="3600" dirty="0" smtClean="0">
                <a:solidFill>
                  <a:srgbClr val="002060"/>
                </a:solidFill>
              </a:rPr>
              <a:t>Nam, đóng góp to lớn vào việc tổ chức nhà nước, duy trì trật tự xã hội, phát triển kinh tế, sáng tác văn học trong các triều đại quân chủ như nhà Lý, Trần, Lê, Nguyễn,… Ảnh hưởng của Nho giáo đối với Việt Nam sâu sắc đến mức được xem là nền tảng của nền văn minh ở Việt Nam.</a:t>
            </a:r>
            <a:endParaRPr lang="en-US" sz="3600" dirty="0">
              <a:solidFill>
                <a:srgbClr val="00206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15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150"/>
                                        <p:tgtEl>
                                          <p:spTgt spid="2"/>
                                        </p:tgtEl>
                                        <p:attrNameLst>
                                          <p:attrName>fillcolor</p:attrName>
                                        </p:attrNameLst>
                                      </p:cBhvr>
                                      <p:tavLst>
                                        <p:tav tm="0">
                                          <p:val>
                                            <p:clrVal>
                                              <a:schemeClr val="accent2"/>
                                            </p:clrVal>
                                          </p:val>
                                        </p:tav>
                                        <p:tav tm="50000">
                                          <p:val>
                                            <p:clrVal>
                                              <a:schemeClr val="hlink"/>
                                            </p:clrVal>
                                          </p:val>
                                        </p:tav>
                                      </p:tavLst>
                                    </p:anim>
                                    <p:set>
                                      <p:cBhvr>
                                        <p:cTn id="9" dur="15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4" name="Title 3"/>
          <p:cNvSpPr>
            <a:spLocks noGrp="1"/>
          </p:cNvSpPr>
          <p:nvPr>
            <p:ph type="title"/>
          </p:nvPr>
        </p:nvSpPr>
        <p:spPr>
          <a:xfrm>
            <a:off x="0" y="0"/>
            <a:ext cx="9144000" cy="6858000"/>
          </a:xfrm>
        </p:spPr>
        <p:txBody>
          <a:bodyPr>
            <a:normAutofit/>
          </a:bodyPr>
          <a:lstStyle/>
          <a:p>
            <a:pPr algn="l"/>
            <a:r>
              <a:rPr lang="en-US" sz="3600" dirty="0" smtClean="0">
                <a:solidFill>
                  <a:srgbClr val="002060"/>
                </a:solidFill>
              </a:rPr>
              <a:t>- Phật giáo:</a:t>
            </a:r>
            <a:br>
              <a:rPr lang="en-US" sz="3600" dirty="0" smtClean="0">
                <a:solidFill>
                  <a:srgbClr val="002060"/>
                </a:solidFill>
              </a:rPr>
            </a:br>
            <a:r>
              <a:rPr lang="en-US" sz="3600" dirty="0" smtClean="0">
                <a:solidFill>
                  <a:srgbClr val="002060"/>
                </a:solidFill>
              </a:rPr>
              <a:t>+ Do Sa-ky-a Mu-ni sáng lập</a:t>
            </a:r>
            <a:br>
              <a:rPr lang="en-US" sz="3600" dirty="0" smtClean="0">
                <a:solidFill>
                  <a:srgbClr val="002060"/>
                </a:solidFill>
              </a:rPr>
            </a:br>
            <a:r>
              <a:rPr lang="en-US" sz="3600" dirty="0" smtClean="0">
                <a:solidFill>
                  <a:srgbClr val="002060"/>
                </a:solidFill>
              </a:rPr>
              <a:t>+ Du nhập vào nước ta thời bắc thuộc.</a:t>
            </a:r>
            <a:br>
              <a:rPr lang="en-US" sz="3600" dirty="0" smtClean="0">
                <a:solidFill>
                  <a:srgbClr val="002060"/>
                </a:solidFill>
              </a:rPr>
            </a:br>
            <a:r>
              <a:rPr lang="en-US" sz="3600" dirty="0" smtClean="0">
                <a:solidFill>
                  <a:srgbClr val="002060"/>
                </a:solidFill>
              </a:rPr>
              <a:t>+ XI-XIV: Phật giáo trở thành “quốc giáo”</a:t>
            </a:r>
            <a:br>
              <a:rPr lang="en-US" sz="3600" dirty="0" smtClean="0">
                <a:solidFill>
                  <a:srgbClr val="002060"/>
                </a:solidFill>
              </a:rPr>
            </a:br>
            <a:r>
              <a:rPr lang="en-US" sz="3600" dirty="0" smtClean="0">
                <a:solidFill>
                  <a:srgbClr val="002060"/>
                </a:solidFill>
              </a:rPr>
              <a:t>+ Phật giáo ảnh hưởng sâu rộng trong đời sống, chính trị, tài chính.</a:t>
            </a:r>
            <a:r>
              <a:rPr lang="en-US" sz="3600" dirty="0" smtClean="0"/>
              <a:t/>
            </a:r>
            <a:br>
              <a:rPr lang="en-US" sz="3600" dirty="0" smtClean="0"/>
            </a:br>
            <a:endParaRPr lang="en-US" sz="36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15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150"/>
                                        <p:tgtEl>
                                          <p:spTgt spid="4"/>
                                        </p:tgtEl>
                                        <p:attrNameLst>
                                          <p:attrName>fillcolor</p:attrName>
                                        </p:attrNameLst>
                                      </p:cBhvr>
                                      <p:tavLst>
                                        <p:tav tm="0">
                                          <p:val>
                                            <p:clrVal>
                                              <a:schemeClr val="accent2"/>
                                            </p:clrVal>
                                          </p:val>
                                        </p:tav>
                                        <p:tav tm="50000">
                                          <p:val>
                                            <p:clrVal>
                                              <a:schemeClr val="hlink"/>
                                            </p:clrVal>
                                          </p:val>
                                        </p:tav>
                                      </p:tavLst>
                                    </p:anim>
                                    <p:set>
                                      <p:cBhvr>
                                        <p:cTn id="9" dur="15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err="1" smtClean="0"/>
              <a:t>Tượng</a:t>
            </a:r>
            <a:r>
              <a:rPr lang="en-US" sz="3200" dirty="0" smtClean="0"/>
              <a:t> </a:t>
            </a:r>
            <a:r>
              <a:rPr lang="en-US" sz="3200" dirty="0" err="1" smtClean="0"/>
              <a:t>phật</a:t>
            </a:r>
            <a:r>
              <a:rPr lang="en-US" sz="3200" dirty="0" smtClean="0"/>
              <a:t> </a:t>
            </a:r>
            <a:r>
              <a:rPr lang="en-US" sz="3200" dirty="0" err="1" smtClean="0"/>
              <a:t>Thích</a:t>
            </a:r>
            <a:r>
              <a:rPr lang="en-US" sz="3200" dirty="0" smtClean="0"/>
              <a:t> ca </a:t>
            </a:r>
            <a:r>
              <a:rPr lang="en-US" sz="3200" dirty="0" err="1" smtClean="0"/>
              <a:t>mâu</a:t>
            </a:r>
            <a:r>
              <a:rPr lang="en-US" sz="3200" dirty="0" smtClean="0"/>
              <a:t> </a:t>
            </a:r>
            <a:r>
              <a:rPr lang="en-US" sz="3200" dirty="0" err="1" smtClean="0"/>
              <a:t>ni</a:t>
            </a:r>
            <a:endParaRPr lang="en-US" sz="3200" dirty="0"/>
          </a:p>
        </p:txBody>
      </p:sp>
      <p:pic>
        <p:nvPicPr>
          <p:cNvPr id="4" name="Content Placeholder 3" descr="image.aspx.jpg"/>
          <p:cNvPicPr>
            <a:picLocks noGrp="1" noChangeAspect="1"/>
          </p:cNvPicPr>
          <p:nvPr>
            <p:ph idx="1"/>
          </p:nvPr>
        </p:nvPicPr>
        <p:blipFill>
          <a:blip r:embed="rId2"/>
          <a:stretch>
            <a:fillRect/>
          </a:stretch>
        </p:blipFill>
        <p:spPr>
          <a:xfrm>
            <a:off x="1600200" y="838200"/>
            <a:ext cx="6172200" cy="6019799"/>
          </a:xfrm>
        </p:spPr>
      </p:pic>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ep-chu-de-giao-duc_093508.png"/>
          <p:cNvPicPr>
            <a:picLocks noChangeAspect="1"/>
          </p:cNvPicPr>
          <p:nvPr/>
        </p:nvPicPr>
        <p:blipFill>
          <a:blip r:embed="rId2"/>
          <a:stretch>
            <a:fillRect/>
          </a:stretch>
        </p:blipFill>
        <p:spPr>
          <a:xfrm>
            <a:off x="0" y="0"/>
            <a:ext cx="9144000" cy="6857999"/>
          </a:xfrm>
          <a:prstGeom prst="rect">
            <a:avLst/>
          </a:prstGeom>
        </p:spPr>
      </p:pic>
      <p:sp>
        <p:nvSpPr>
          <p:cNvPr id="2" name="Title 1"/>
          <p:cNvSpPr>
            <a:spLocks noGrp="1"/>
          </p:cNvSpPr>
          <p:nvPr>
            <p:ph type="title"/>
          </p:nvPr>
        </p:nvSpPr>
        <p:spPr>
          <a:xfrm>
            <a:off x="0" y="0"/>
            <a:ext cx="9144000" cy="6858000"/>
          </a:xfrm>
        </p:spPr>
        <p:txBody>
          <a:bodyPr/>
          <a:lstStyle/>
          <a:p>
            <a:pPr algn="l"/>
            <a:r>
              <a:rPr lang="en-US" dirty="0" smtClean="0"/>
              <a:t>  </a:t>
            </a:r>
            <a:r>
              <a:rPr lang="en-US" dirty="0" smtClean="0">
                <a:solidFill>
                  <a:srgbClr val="002060"/>
                </a:solidFill>
              </a:rPr>
              <a:t>-</a:t>
            </a:r>
            <a:r>
              <a:rPr lang="en-US" sz="3600" dirty="0" smtClean="0">
                <a:solidFill>
                  <a:srgbClr val="002060"/>
                </a:solidFill>
              </a:rPr>
              <a:t>Đạo giáo: Không phổ cập và hòa vào các tín ngưỡng dân gian một số Đạo quán được xây dựng.</a:t>
            </a:r>
            <a:br>
              <a:rPr lang="en-US" sz="3600" dirty="0" smtClean="0">
                <a:solidFill>
                  <a:srgbClr val="002060"/>
                </a:solidFill>
              </a:rPr>
            </a:br>
            <a:r>
              <a:rPr lang="en-US" sz="3600" dirty="0" smtClean="0">
                <a:solidFill>
                  <a:srgbClr val="002060"/>
                </a:solidFill>
              </a:rPr>
              <a:t>=&gt;</a:t>
            </a:r>
            <a:r>
              <a:rPr lang="en-US" sz="3600" dirty="0" err="1" smtClean="0">
                <a:solidFill>
                  <a:srgbClr val="002060"/>
                </a:solidFill>
              </a:rPr>
              <a:t>Xuất</a:t>
            </a:r>
            <a:r>
              <a:rPr lang="en-US" sz="3600" dirty="0" smtClean="0">
                <a:solidFill>
                  <a:srgbClr val="002060"/>
                </a:solidFill>
              </a:rPr>
              <a:t> </a:t>
            </a:r>
            <a:r>
              <a:rPr lang="en-US" sz="3600" dirty="0" err="1" smtClean="0">
                <a:solidFill>
                  <a:srgbClr val="002060"/>
                </a:solidFill>
              </a:rPr>
              <a:t>hiện</a:t>
            </a:r>
            <a:r>
              <a:rPr lang="en-US" sz="3600" dirty="0" smtClean="0">
                <a:solidFill>
                  <a:srgbClr val="002060"/>
                </a:solidFill>
              </a:rPr>
              <a:t> </a:t>
            </a:r>
            <a:r>
              <a:rPr lang="en-US" sz="3600" dirty="0" err="1" smtClean="0">
                <a:solidFill>
                  <a:srgbClr val="002060"/>
                </a:solidFill>
              </a:rPr>
              <a:t>hiện</a:t>
            </a:r>
            <a:r>
              <a:rPr lang="en-US" sz="3600" dirty="0" smtClean="0">
                <a:solidFill>
                  <a:srgbClr val="002060"/>
                </a:solidFill>
              </a:rPr>
              <a:t> </a:t>
            </a:r>
            <a:r>
              <a:rPr lang="en-US" sz="3600" dirty="0" err="1" smtClean="0">
                <a:solidFill>
                  <a:srgbClr val="002060"/>
                </a:solidFill>
              </a:rPr>
              <a:t>tượng</a:t>
            </a:r>
            <a:r>
              <a:rPr lang="en-US" sz="3600" dirty="0" smtClean="0">
                <a:solidFill>
                  <a:srgbClr val="002060"/>
                </a:solidFill>
              </a:rPr>
              <a:t> “Tam </a:t>
            </a:r>
            <a:r>
              <a:rPr lang="en-US" sz="3600" dirty="0" err="1" smtClean="0">
                <a:solidFill>
                  <a:srgbClr val="002060"/>
                </a:solidFill>
              </a:rPr>
              <a:t>giáo</a:t>
            </a:r>
            <a:r>
              <a:rPr lang="en-US" sz="3600" dirty="0" smtClean="0">
                <a:solidFill>
                  <a:srgbClr val="002060"/>
                </a:solidFill>
              </a:rPr>
              <a:t> </a:t>
            </a:r>
            <a:r>
              <a:rPr lang="en-US" sz="3600" dirty="0" err="1" smtClean="0">
                <a:solidFill>
                  <a:srgbClr val="002060"/>
                </a:solidFill>
              </a:rPr>
              <a:t>đồng</a:t>
            </a:r>
            <a:r>
              <a:rPr lang="en-US" sz="3600" dirty="0" smtClean="0">
                <a:solidFill>
                  <a:srgbClr val="002060"/>
                </a:solidFill>
              </a:rPr>
              <a:t> </a:t>
            </a:r>
            <a:r>
              <a:rPr lang="en-US" sz="3600" dirty="0" err="1" smtClean="0">
                <a:solidFill>
                  <a:srgbClr val="002060"/>
                </a:solidFill>
              </a:rPr>
              <a:t>nguyên</a:t>
            </a:r>
            <a:r>
              <a:rPr lang="en-US" sz="3600" dirty="0" smtClean="0">
                <a:solidFill>
                  <a:srgbClr val="002060"/>
                </a:solidFill>
              </a:rPr>
              <a:t>”</a:t>
            </a:r>
            <a:endParaRPr lang="en-US" dirty="0">
              <a:solidFill>
                <a:srgbClr val="002060"/>
              </a:solidFill>
            </a:endParaRPr>
          </a:p>
        </p:txBody>
      </p:sp>
    </p:spTree>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1764</Words>
  <Application>Microsoft Office PowerPoint</Application>
  <PresentationFormat>On-screen Show (4:3)</PresentationFormat>
  <Paragraphs>161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LỊCH SỬ 10 CHUYÊN ĐỀ Văn hóa Việt Nam từ thế kỉ X đến thế kỉ XVIII </vt:lpstr>
      <vt:lpstr>- Nho giáo:  + Do Khổng Tử  sáng lập      + Du nhập vào nước ta từ thời Bắc Thuộc + TK XV: Nho giáo chiếm vị trí độc tôn, là hệ tư tưởng của giai cấp phong kiến thống trị: “Tam cương, Ngũ thường.” + Nó chi phối nội dung giáo dục và thi cử.                        </vt:lpstr>
      <vt:lpstr>Khổng Tử</vt:lpstr>
      <vt:lpstr>Cuốn sách Nho giáo ở Việt Nam</vt:lpstr>
      <vt:lpstr>Nho giáo Việt Nam</vt:lpstr>
      <vt:lpstr>   Nho giáo được xem là hệ tư tưởng có ảnh hưởng sâu rộng và lâu dài xã hội Việt Nam, đóng góp to lớn vào việc tổ chức nhà nước, duy trì trật tự xã hội, phát triển kinh tế, sáng tác văn học trong các triều đại quân chủ như nhà Lý, Trần, Lê, Nguyễn,… Ảnh hưởng của Nho giáo đối với Việt Nam sâu sắc đến mức được xem là nền tảng của nền văn minh ở Việt Nam.</vt:lpstr>
      <vt:lpstr>- Phật giáo: + Do Sa-ky-a Mu-ni sáng lập + Du nhập vào nước ta thời bắc thuộc. + XI-XIV: Phật giáo trở thành “quốc giáo” + Phật giáo ảnh hưởng sâu rộng trong đời sống, chính trị, tài chính. </vt:lpstr>
      <vt:lpstr>Tượng phật Thích ca mâu ni</vt:lpstr>
      <vt:lpstr>  -Đạo giáo: Không phổ cập và hòa vào các tín ngưỡng dân gian một số Đạo quán được xây dựng. =&gt;Xuất hiện hiện tượng “Tam giáo đồng nguyên”</vt:lpstr>
      <vt:lpstr>Slide 10</vt:lpstr>
      <vt:lpstr> Từ thế kỉ XIV, Phật giáo và Đạo giáo suy dần. Thời Lê sơ Nho giáo chiếm vị trí độc tôn và duy trì đến cuối thế kỉ XIX.</vt:lpstr>
      <vt:lpstr>2. Từ thế kỉ XVI-XVIII - Nho giáo từng bước suy thoái, trật tự phong kiến bị đảo lộn. - Phật giáo và Đạo giáo có điều kiện khôi phục. - Nhiều vị chúa quan tâm cho sửa sang chùa chiền, đúc chuông, tô tượng. - Từ XVI-XVIII đạo Thiên Chúa xuất hiện ở nước ta và được truyền bá rộng rãi, nhưng lại bị nhà nước phong kiến cấm đoán. - Tín ngưỡng truyền thống được phát huy: thờ cúng tổ tiên, thần linh, anh hùng dân tộc. =&gt;Đời sống tín ngưỡng ngày càng phong phú.</vt:lpstr>
      <vt:lpstr>Slide 13</vt:lpstr>
      <vt:lpstr>   Chùa Bái Đính nằm trên địa bàn xã Gia Sinh-Gia Viễn- Ninh Bình, trên diện tích 539 ha, là một quần thể chùa lớn được biết đến với nhiều kỷ lục Châu Á và Việt Nam xác lập: Chùa có tượng Phật bằng đồng dát vàng lớn nhất Châu á, Chùa có hành lang La Hán dài nhất Châu Á, chùa có tượng Di Lặc bằng đồng lớn nhất Đông Nam Á,…</vt:lpstr>
      <vt:lpstr>Đạo Thiên Chúa </vt:lpstr>
      <vt:lpstr>Slide 16</vt:lpstr>
      <vt:lpstr>Thiên chúa giáo do đức chúa Jesu mở ra ở nước Do Thái cách đây khoảng 2000 năm. Sau đó  bị phân chia thành nhiều Giáo hội, người ta dùng thuật ngữ Công giáo để chỉ Giáo hội La Mã để phân biệt với các Giáo hội khác.</vt:lpstr>
      <vt:lpstr>Slide 18</vt:lpstr>
      <vt:lpstr>Năm 1070 Lí Thánh Tông cho lập văn miếu</vt:lpstr>
      <vt:lpstr> Năm 1075 khoa thi quốc gia đầu tiên được tổ chức</vt:lpstr>
      <vt:lpstr>Trường đại học đầu tiên</vt:lpstr>
      <vt:lpstr>Năm 1484 dựng bia ghi tên tiến sĩ</vt:lpstr>
      <vt:lpstr>II. Giáo dục và văn học 1. Giáo dục thế kỉ X-XV - Năm 1070 Lý Thánh Tông cho lập Văn Miếu + Năm 1075 cho mở khoa thi quốc gia đầu tiên + Từ TK XI-XIV giáo dục Đại Việt từng bước ỏn định và phát triển + TK XV: giáo dục Nho học đạt cực thịnh                         </vt:lpstr>
      <vt:lpstr>Slide 24</vt:lpstr>
      <vt:lpstr>Slide 25</vt:lpstr>
      <vt:lpstr>Slide 26</vt:lpstr>
      <vt:lpstr>Slide 27</vt:lpstr>
      <vt:lpstr>  </vt:lpstr>
      <vt:lpstr>    </vt:lpstr>
      <vt:lpstr>Slide 30</vt:lpstr>
      <vt:lpstr> </vt:lpstr>
      <vt:lpstr>    </vt:lpstr>
      <vt:lpstr>  </vt:lpstr>
      <vt:lpstr>Slide 34</vt:lpstr>
      <vt:lpstr>Slide 35</vt:lpstr>
      <vt:lpstr>Chùa Thiên Mụ</vt:lpstr>
      <vt:lpstr>Chùa Thiên Mụ (hay chùa Linh Mụ), là một ngôi chùa cổ nằm trên đồi Hà Khê, tả ngạn sông Hương. Chùa chính thức khởi lập năm Tân Sửu (1601), vào thời vị chúa Nguyễn đầu tiên của Đàng Trong.</vt:lpstr>
      <vt:lpstr>Tượng quan âm nghìn tay nghìn mắt</vt:lpstr>
      <vt:lpstr>Tượng La Hán chùa Tây Phương</vt:lpstr>
      <vt:lpstr>Chùa Tây Phương(Thạch Xá-Thạch Thất-Hà Nội) được coi là nơi quy tụ những kiệt tác điêu khắc Phật giáo Việt Nam. Trong đó, bộ tượng 18 vị la hán chùa Tây Phương đã trở thành tác phẩm kinh điển của nền nghệ thuật Việt Nam.</vt:lpstr>
      <vt:lpstr>Slide 41</vt:lpstr>
      <vt:lpstr>Slide 42</vt:lpstr>
      <vt:lpstr>Slide 43</vt:lpstr>
      <vt:lpstr>Slide 44</vt:lpstr>
      <vt:lpstr>Slide 45</vt:lpstr>
      <vt:lpstr>Slide 46</vt:lpstr>
      <vt:lpstr>Bộ sách y dược của Hải Thượng Lãn Ông Lê Hữu Trác</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10 CHUYÊN ĐỀ Văn hóa Việt Nam từ thế kỉ X đến thế kỉ XIX Chủ đề: Tư tưởng, tôn giáo từ thế kỉ X đến thế kỉ XIX</dc:title>
  <dc:creator>Admin</dc:creator>
  <cp:lastModifiedBy>PC</cp:lastModifiedBy>
  <cp:revision>70</cp:revision>
  <dcterms:created xsi:type="dcterms:W3CDTF">2018-02-24T11:42:17Z</dcterms:created>
  <dcterms:modified xsi:type="dcterms:W3CDTF">2020-04-15T14:33:03Z</dcterms:modified>
</cp:coreProperties>
</file>