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75" r:id="rId5"/>
    <p:sldId id="276" r:id="rId6"/>
    <p:sldId id="260" r:id="rId7"/>
    <p:sldId id="262" r:id="rId8"/>
    <p:sldId id="271" r:id="rId9"/>
    <p:sldId id="263" r:id="rId10"/>
    <p:sldId id="265" r:id="rId11"/>
    <p:sldId id="267" r:id="rId12"/>
    <p:sldId id="268" r:id="rId13"/>
    <p:sldId id="269" r:id="rId14"/>
    <p:sldId id="261" r:id="rId15"/>
    <p:sldId id="272" r:id="rId16"/>
    <p:sldId id="27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0C501-86D9-457E-B22B-23DD5C49EDB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6603B-B6A3-4DEF-A854-C1D45F5C3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8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6603B-B6A3-4DEF-A854-C1D45F5C3E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0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1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7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6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1E48D-8043-46D2-8515-3E4C7BE8976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3DD5D-BE94-4938-8F21-01D4BEDB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4" y="228600"/>
            <a:ext cx="7026275" cy="6096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DẠNG 1: H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S +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</a:rPr>
              <a:t>dd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54352" name="Group 8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0946046"/>
              </p:ext>
            </p:extLst>
          </p:nvPr>
        </p:nvGraphicFramePr>
        <p:xfrm>
          <a:off x="457200" y="3190875"/>
          <a:ext cx="8381999" cy="3362325"/>
        </p:xfrm>
        <a:graphic>
          <a:graphicData uri="http://schemas.openxmlformats.org/drawingml/2006/table">
            <a:tbl>
              <a:tblPr/>
              <a:tblGrid>
                <a:gridCol w="2133600"/>
                <a:gridCol w="1828801"/>
                <a:gridCol w="2514600"/>
                <a:gridCol w="190499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14500" y="10668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 +  H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S 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 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+  H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O   (1) 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43400" y="1633538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Natri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hiđrosunfua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76400" y="2071687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2NaOH  +   H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S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  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  +  2H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O    (2)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384675" y="2528888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Natri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</a:rPr>
              <a:t>sunfua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990600" y="3190875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92125" y="34813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381000" y="4410075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Sản phẩm muối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57200" y="5408613"/>
            <a:ext cx="1981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Phương trình phản ứng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2765425" y="34544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  1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7308850" y="3452813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 2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838700" y="3446463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1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 2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2841625" y="452754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380288" y="4532313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495800" y="4532313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NaHS &amp; Na</a:t>
            </a:r>
            <a:r>
              <a:rPr lang="en-US" sz="2800" b="1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648200" y="5248275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(1) &amp; (2)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048000" y="52482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(1)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7696200" y="52482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(2)</a:t>
            </a:r>
          </a:p>
        </p:txBody>
      </p:sp>
      <p:sp>
        <p:nvSpPr>
          <p:cNvPr id="54340" name="Line 68"/>
          <p:cNvSpPr>
            <a:spLocks noChangeShapeType="1"/>
          </p:cNvSpPr>
          <p:nvPr/>
        </p:nvSpPr>
        <p:spPr bwMode="auto">
          <a:xfrm>
            <a:off x="1143000" y="37242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54347" name="Object 7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1491175"/>
              </p:ext>
            </p:extLst>
          </p:nvPr>
        </p:nvGraphicFramePr>
        <p:xfrm>
          <a:off x="1447800" y="3952875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52875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2438400" y="5916613"/>
            <a:ext cx="167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theo 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162800" y="5908675"/>
            <a:ext cx="167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theo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97896"/>
              </p:ext>
            </p:extLst>
          </p:nvPr>
        </p:nvGraphicFramePr>
        <p:xfrm>
          <a:off x="8078788" y="6097588"/>
          <a:ext cx="4127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91973" imgH="228501" progId="Equation.DSMT4">
                  <p:embed/>
                </p:oleObj>
              </mc:Choice>
              <mc:Fallback>
                <p:oleObj name="Equation" r:id="rId5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8788" y="6097588"/>
                        <a:ext cx="41275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4960938" y="5916613"/>
            <a:ext cx="1592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giải hệ pt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/>
      <p:bldP spid="13345" grpId="0"/>
      <p:bldP spid="13346" grpId="0"/>
      <p:bldP spid="13351" grpId="0"/>
      <p:bldP spid="13352" grpId="0"/>
      <p:bldP spid="13353" grpId="0"/>
      <p:bldP spid="13354" grpId="0"/>
      <p:bldP spid="13355" grpId="0"/>
      <p:bldP spid="13356" grpId="0"/>
      <p:bldP spid="13357" grpId="0"/>
      <p:bldP spid="13358" grpId="0"/>
      <p:bldP spid="13361" grpId="0"/>
      <p:bldP spid="13362" grpId="0"/>
      <p:bldP spid="13363" grpId="0"/>
      <p:bldP spid="54340" grpId="0" animBg="1"/>
      <p:bldP spid="23" grpId="0"/>
      <p:bldP spid="24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81"/>
          <p:cNvSpPr txBox="1">
            <a:spLocks noChangeArrowheads="1"/>
          </p:cNvSpPr>
          <p:nvPr/>
        </p:nvSpPr>
        <p:spPr bwMode="auto">
          <a:xfrm>
            <a:off x="609600" y="381000"/>
            <a:ext cx="8077200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B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3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 Cho 8,96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lít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khí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SO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(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đktc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)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hấp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thụ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vào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200 ml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KOH 3M,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A.</a:t>
            </a:r>
            <a:endParaRPr lang="en-US" sz="3600" b="0" dirty="0">
              <a:ln>
                <a:solidFill>
                  <a:srgbClr val="002060"/>
                </a:solidFill>
              </a:ln>
              <a:solidFill>
                <a:schemeClr val="tx2"/>
              </a:solidFill>
            </a:endParaRP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Cô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cạn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gam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chất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rắn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khan.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Tìm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= 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?</a:t>
            </a: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Tính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C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M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của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43200" y="4532293"/>
            <a:ext cx="5638800" cy="1219200"/>
            <a:chOff x="2514600" y="533400"/>
            <a:chExt cx="5638800" cy="1219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rot="10800000" flipV="1">
            <a:off x="2667000" y="575149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6477000" y="580055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1143000" y="493869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644525" y="522920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1295400" y="547209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5318788"/>
              </p:ext>
            </p:extLst>
          </p:nvPr>
        </p:nvGraphicFramePr>
        <p:xfrm>
          <a:off x="1660525" y="571339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71339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2819400" y="5630843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6705600" y="568547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4876800" y="5522893"/>
            <a:ext cx="266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9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70"/>
          <p:cNvSpPr txBox="1">
            <a:spLocks noChangeArrowheads="1"/>
          </p:cNvSpPr>
          <p:nvPr/>
        </p:nvSpPr>
        <p:spPr bwMode="auto">
          <a:xfrm>
            <a:off x="460829" y="420469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SO</a:t>
            </a:r>
            <a:r>
              <a:rPr lang="en-US" sz="3600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+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Ca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(OH)</a:t>
            </a:r>
            <a:r>
              <a:rPr lang="en-US" sz="3600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hoặc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Ba(OH)</a:t>
            </a:r>
            <a:r>
              <a:rPr lang="en-US" sz="3600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→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Muối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  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" name="Text Box 1071"/>
          <p:cNvSpPr txBox="1">
            <a:spLocks noChangeArrowheads="1"/>
          </p:cNvSpPr>
          <p:nvPr/>
        </p:nvSpPr>
        <p:spPr bwMode="auto">
          <a:xfrm>
            <a:off x="152400" y="2133600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2SO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+  </a:t>
            </a:r>
            <a:r>
              <a:rPr lang="en-US" sz="360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Ca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(OH)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→  </a:t>
            </a:r>
            <a:r>
              <a:rPr lang="en-US" sz="360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Ca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(HSO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2</a:t>
            </a:r>
            <a:endParaRPr lang="en-US" sz="3600" dirty="0">
              <a:ln>
                <a:solidFill>
                  <a:srgbClr val="002060"/>
                </a:solidFill>
              </a:ln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4" name="Text Box 1072"/>
          <p:cNvSpPr txBox="1">
            <a:spLocks noChangeArrowheads="1"/>
          </p:cNvSpPr>
          <p:nvPr/>
        </p:nvSpPr>
        <p:spPr bwMode="auto">
          <a:xfrm>
            <a:off x="228600" y="1423784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SO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+  </a:t>
            </a:r>
            <a:r>
              <a:rPr lang="en-US" sz="360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Ca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(OH)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→ 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CaSO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↓</a:t>
            </a:r>
            <a:r>
              <a:rPr lang="en-US" sz="360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+ H</a:t>
            </a:r>
            <a:r>
              <a:rPr lang="en-US" sz="3600" baseline="-250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O</a:t>
            </a:r>
          </a:p>
        </p:txBody>
      </p:sp>
      <p:sp>
        <p:nvSpPr>
          <p:cNvPr id="5" name="Text Box 1073"/>
          <p:cNvSpPr txBox="1">
            <a:spLocks noChangeArrowheads="1"/>
          </p:cNvSpPr>
          <p:nvPr/>
        </p:nvSpPr>
        <p:spPr bwMode="auto">
          <a:xfrm>
            <a:off x="7729538" y="1411288"/>
            <a:ext cx="9239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>
                <a:solidFill>
                  <a:srgbClr val="991D46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6" name="Text Box 1074"/>
          <p:cNvSpPr txBox="1">
            <a:spLocks noChangeArrowheads="1"/>
          </p:cNvSpPr>
          <p:nvPr/>
        </p:nvSpPr>
        <p:spPr bwMode="auto">
          <a:xfrm>
            <a:off x="7620000" y="2198688"/>
            <a:ext cx="1143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>
                <a:solidFill>
                  <a:srgbClr val="991D46"/>
                </a:solidFill>
                <a:latin typeface="Times New Roman" pitchFamily="18" charset="0"/>
              </a:rPr>
              <a:t>(2)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14600" y="3389293"/>
            <a:ext cx="5638800" cy="1219200"/>
            <a:chOff x="2514600" y="533400"/>
            <a:chExt cx="5638800" cy="1219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Elbow Connector 16"/>
          <p:cNvCxnSpPr/>
          <p:nvPr/>
        </p:nvCxnSpPr>
        <p:spPr>
          <a:xfrm rot="10800000" flipV="1">
            <a:off x="2438400" y="460849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6248400" y="465755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914400" y="379569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OH</a:t>
            </a:r>
            <a:r>
              <a:rPr lang="en-US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415925" y="408620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21" name="Line 68"/>
          <p:cNvSpPr>
            <a:spLocks noChangeShapeType="1"/>
          </p:cNvSpPr>
          <p:nvPr/>
        </p:nvSpPr>
        <p:spPr bwMode="auto">
          <a:xfrm>
            <a:off x="1066800" y="432909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2" name="Object 2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4141479"/>
              </p:ext>
            </p:extLst>
          </p:nvPr>
        </p:nvGraphicFramePr>
        <p:xfrm>
          <a:off x="1431925" y="457039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91960" imgH="228600" progId="Equation.DSMT4">
                  <p:embed/>
                </p:oleObj>
              </mc:Choice>
              <mc:Fallback>
                <p:oleObj name="Equation" r:id="rId4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457039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2590800" y="4487843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6477000" y="454247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4653058" y="4320229"/>
            <a:ext cx="1333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/>
      <p:bldP spid="21" grpId="0" animBg="1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81"/>
          <p:cNvSpPr txBox="1">
            <a:spLocks noChangeArrowheads="1"/>
          </p:cNvSpPr>
          <p:nvPr/>
        </p:nvSpPr>
        <p:spPr bwMode="auto">
          <a:xfrm>
            <a:off x="533400" y="304800"/>
            <a:ext cx="8153400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B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1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 Cho 6,72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lít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khí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SO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(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đktc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)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hấp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thụ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vào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100 ml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(OH)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2M,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gam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kết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tủa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</a:t>
            </a:r>
            <a:endParaRPr lang="en-US" sz="3600" b="0" dirty="0">
              <a:ln>
                <a:solidFill>
                  <a:srgbClr val="002060"/>
                </a:solidFill>
              </a:ln>
              <a:solidFill>
                <a:schemeClr val="tx2"/>
              </a:solidFill>
            </a:endParaRP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Cô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cạn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gam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chất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rắn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khan.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Tìm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= ?</a:t>
            </a: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Tính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= 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19400" y="4224113"/>
            <a:ext cx="5638800" cy="1219200"/>
            <a:chOff x="2514600" y="533400"/>
            <a:chExt cx="5638800" cy="1219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4" name="Elbow Connector 23"/>
          <p:cNvCxnSpPr/>
          <p:nvPr/>
        </p:nvCxnSpPr>
        <p:spPr>
          <a:xfrm rot="10800000" flipV="1">
            <a:off x="2743200" y="544331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6553200" y="549237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1219200" y="463051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OH</a:t>
            </a:r>
            <a:r>
              <a:rPr lang="en-US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20725" y="492102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28" name="Line 68"/>
          <p:cNvSpPr>
            <a:spLocks noChangeShapeType="1"/>
          </p:cNvSpPr>
          <p:nvPr/>
        </p:nvSpPr>
        <p:spPr bwMode="auto">
          <a:xfrm>
            <a:off x="1371600" y="51639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9" name="Object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27621"/>
              </p:ext>
            </p:extLst>
          </p:nvPr>
        </p:nvGraphicFramePr>
        <p:xfrm>
          <a:off x="1736725" y="540521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40521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2895600" y="5322663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6781800" y="537729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4957858" y="5155049"/>
            <a:ext cx="1333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81"/>
          <p:cNvSpPr txBox="1">
            <a:spLocks noChangeArrowheads="1"/>
          </p:cNvSpPr>
          <p:nvPr/>
        </p:nvSpPr>
        <p:spPr bwMode="auto">
          <a:xfrm>
            <a:off x="457200" y="381000"/>
            <a:ext cx="8229600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B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 Cho 4,48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lít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khí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SO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(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đktc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)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hấp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thụ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vào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400 ml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(OH)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1M,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gam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kết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tủa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</a:t>
            </a:r>
            <a:endParaRPr lang="en-US" sz="3600" b="0" dirty="0">
              <a:ln>
                <a:solidFill>
                  <a:srgbClr val="002060"/>
                </a:solidFill>
              </a:ln>
              <a:solidFill>
                <a:schemeClr val="tx2"/>
              </a:solidFill>
            </a:endParaRP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Cô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cạn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gam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chất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rắn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khan.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Tìm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= ?</a:t>
            </a: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Tính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= 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743200" y="4452713"/>
            <a:ext cx="5638800" cy="1219200"/>
            <a:chOff x="2514600" y="533400"/>
            <a:chExt cx="5638800" cy="1219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4" name="Elbow Connector 23"/>
          <p:cNvCxnSpPr/>
          <p:nvPr/>
        </p:nvCxnSpPr>
        <p:spPr>
          <a:xfrm rot="10800000" flipV="1">
            <a:off x="2667000" y="567191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6477000" y="572097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1143000" y="485911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OH</a:t>
            </a:r>
            <a:r>
              <a:rPr lang="en-US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644525" y="514962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28" name="Line 68"/>
          <p:cNvSpPr>
            <a:spLocks noChangeShapeType="1"/>
          </p:cNvSpPr>
          <p:nvPr/>
        </p:nvSpPr>
        <p:spPr bwMode="auto">
          <a:xfrm>
            <a:off x="1295400" y="5392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9" name="Object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5459719"/>
              </p:ext>
            </p:extLst>
          </p:nvPr>
        </p:nvGraphicFramePr>
        <p:xfrm>
          <a:off x="1660525" y="563381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63381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2819400" y="5551263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6705600" y="560589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4881658" y="5383649"/>
            <a:ext cx="1333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2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39676"/>
            <a:ext cx="8229600" cy="230832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B3. </a:t>
            </a:r>
            <a:r>
              <a:rPr lang="vi-VN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vi-VN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 X chứa NaOH 0,2M và Ca(OH)</a:t>
            </a:r>
            <a:r>
              <a:rPr lang="vi-VN" sz="36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0,1M. Sục 7,84 lít khí CO</a:t>
            </a:r>
            <a:r>
              <a:rPr lang="vi-VN" sz="36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(đktc) vào 1 lít dung dịch X thì khối lượng kết tủa thu được </a:t>
            </a:r>
            <a:r>
              <a:rPr lang="vi-VN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19400" y="4071713"/>
            <a:ext cx="5638800" cy="1219200"/>
            <a:chOff x="2514600" y="533400"/>
            <a:chExt cx="5638800" cy="1219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>
          <a:xfrm rot="10800000" flipV="1">
            <a:off x="2743200" y="529091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6553200" y="533997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1219200" y="447811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OH</a:t>
            </a:r>
            <a:r>
              <a:rPr lang="en-US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-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720725" y="476862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6" name="Line 68"/>
          <p:cNvSpPr>
            <a:spLocks noChangeShapeType="1"/>
          </p:cNvSpPr>
          <p:nvPr/>
        </p:nvSpPr>
        <p:spPr bwMode="auto">
          <a:xfrm>
            <a:off x="1371600" y="5011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7" name="Object 1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0240028"/>
              </p:ext>
            </p:extLst>
          </p:nvPr>
        </p:nvGraphicFramePr>
        <p:xfrm>
          <a:off x="1736725" y="525281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25281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2895600" y="5170263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6781800" y="522489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" name="Text Box 46"/>
          <p:cNvSpPr txBox="1">
            <a:spLocks noChangeArrowheads="1"/>
          </p:cNvSpPr>
          <p:nvPr/>
        </p:nvSpPr>
        <p:spPr bwMode="auto">
          <a:xfrm>
            <a:off x="4957858" y="5002649"/>
            <a:ext cx="1333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838200"/>
            <a:ext cx="7848600" cy="507831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B4. </a:t>
            </a:r>
            <a:r>
              <a:rPr lang="vi-V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lít (đktc) CO</a:t>
            </a:r>
            <a:r>
              <a:rPr lang="vi-VN" sz="36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tác dụng với 200 ml dung dịch Ca(OH)</a:t>
            </a:r>
            <a:r>
              <a:rPr lang="vi-VN" sz="36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1M thu được 10 gam kết tủa. Vậy thể tích V của CO</a:t>
            </a:r>
            <a:r>
              <a:rPr lang="vi-VN" sz="36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là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2,24 lít.                    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6,72 lít.                        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 8,96 lít.                                       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D. 2,24 hoặc 6,72 lít.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90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8077200" cy="452431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B5. Cho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2,0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Ba(OH)</a:t>
            </a:r>
            <a:r>
              <a:rPr lang="en-US" sz="36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0,015M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2,17 g BaSO</a:t>
            </a:r>
            <a:r>
              <a:rPr lang="en-US" sz="36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tủa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V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0,224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1,12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       </a:t>
            </a:r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0,448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0,244 lit hay 1,12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38192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484287"/>
            <a:ext cx="8153400" cy="507831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B6. </a:t>
            </a:r>
            <a:r>
              <a:rPr lang="vi-V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Đốt 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cháy hoàn toàn 8,8 gam FeS và 12 gam FeS</a:t>
            </a:r>
            <a:r>
              <a:rPr lang="vi-VN" sz="36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thu được khí. Cho khí này sục vào V ml dung dịch NaOH 25% (d=1,28 g/ml) được muối trung hòa. Giá trị tối thiểu của V là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50 ml.                          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75 ml.                                    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 100 ml.                         </a:t>
            </a:r>
          </a:p>
          <a:p>
            <a:pPr algn="just"/>
            <a:r>
              <a:rPr lang="vi-VN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D. 120 ml.</a:t>
            </a:r>
          </a:p>
        </p:txBody>
      </p:sp>
    </p:spTree>
    <p:extLst>
      <p:ext uri="{BB962C8B-B14F-4D97-AF65-F5344CB8AC3E}">
        <p14:creationId xmlns:p14="http://schemas.microsoft.com/office/powerpoint/2010/main" val="17250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514600" y="533400"/>
            <a:ext cx="5638800" cy="1219200"/>
            <a:chOff x="2514600" y="533400"/>
            <a:chExt cx="5638800" cy="1219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>
          <a:xfrm rot="10800000" flipV="1">
            <a:off x="2438400" y="1752600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2819400" y="1753176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" name="Elbow Connector 15"/>
          <p:cNvCxnSpPr/>
          <p:nvPr/>
        </p:nvCxnSpPr>
        <p:spPr>
          <a:xfrm>
            <a:off x="6248400" y="1801666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6705600" y="1797843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4648200" y="1753176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4648200" y="2316955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914400" y="9398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415925" y="1230313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26" name="Line 68"/>
          <p:cNvSpPr>
            <a:spLocks noChangeShapeType="1"/>
          </p:cNvSpPr>
          <p:nvPr/>
        </p:nvSpPr>
        <p:spPr bwMode="auto">
          <a:xfrm>
            <a:off x="1066800" y="147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7" name="Object 7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90114157"/>
              </p:ext>
            </p:extLst>
          </p:nvPr>
        </p:nvGraphicFramePr>
        <p:xfrm>
          <a:off x="1355725" y="1735137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1735137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otched Right Arrow 2"/>
          <p:cNvSpPr/>
          <p:nvPr/>
        </p:nvSpPr>
        <p:spPr>
          <a:xfrm rot="5400000">
            <a:off x="2659854" y="2902745"/>
            <a:ext cx="1614490" cy="838200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4154429"/>
            <a:ext cx="1295547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36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36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" name="Notched Right Arrow 22"/>
          <p:cNvSpPr/>
          <p:nvPr/>
        </p:nvSpPr>
        <p:spPr>
          <a:xfrm rot="5400000">
            <a:off x="4717255" y="3269455"/>
            <a:ext cx="1614490" cy="838200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010400" y="4154269"/>
            <a:ext cx="914400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en-US" sz="36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56352512"/>
              </p:ext>
            </p:extLst>
          </p:nvPr>
        </p:nvGraphicFramePr>
        <p:xfrm>
          <a:off x="7375525" y="4554538"/>
          <a:ext cx="4127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291973" imgH="228501" progId="Equation.DSMT4">
                  <p:embed/>
                </p:oleObj>
              </mc:Choice>
              <mc:Fallback>
                <p:oleObj name="Equation" r:id="rId5" imgW="291973" imgH="228501" progId="Equation.DSMT4">
                  <p:embed/>
                  <p:pic>
                    <p:nvPicPr>
                      <p:cNvPr id="0" name="Object 7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4554538"/>
                        <a:ext cx="41275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Notched Right Arrow 29"/>
          <p:cNvSpPr/>
          <p:nvPr/>
        </p:nvSpPr>
        <p:spPr>
          <a:xfrm rot="5400000">
            <a:off x="6698454" y="2902745"/>
            <a:ext cx="1614490" cy="838200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724253" y="4609372"/>
            <a:ext cx="1454244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</a:rPr>
              <a:t>Hê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̣ PT</a:t>
            </a:r>
            <a:endParaRPr lang="en-US" sz="36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2" grpId="0"/>
      <p:bldP spid="24" grpId="0"/>
      <p:bldP spid="25" grpId="0"/>
      <p:bldP spid="26" grpId="0" animBg="1"/>
      <p:bldP spid="3" grpId="0" animBg="1"/>
      <p:bldP spid="4" grpId="0" animBg="1"/>
      <p:bldP spid="23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1499" y="762000"/>
            <a:ext cx="8816975" cy="255389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3600" b="1" u="sng" dirty="0" smtClean="0">
                <a:solidFill>
                  <a:schemeClr val="tx2"/>
                </a:solidFill>
              </a:rPr>
              <a:t>B1.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Cho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100ml dung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dịch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H</a:t>
            </a:r>
            <a:r>
              <a:rPr lang="en-US" sz="3600" b="1" baseline="-250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S 1M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tác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dụng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với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100ml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dung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dịch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1M.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Khi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cô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cạn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dung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dịch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thì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khối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lượng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chất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rắn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khan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thu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</a:rPr>
              <a:t>được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 là: </a:t>
            </a:r>
            <a:endParaRPr lang="vi-VN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14600" y="4326733"/>
            <a:ext cx="563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91000" y="40600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40981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0110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1872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 rot="10800000" flipV="1">
            <a:off x="2438400" y="463153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28194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8" name="Elbow Connector 27"/>
          <p:cNvCxnSpPr/>
          <p:nvPr/>
        </p:nvCxnSpPr>
        <p:spPr>
          <a:xfrm>
            <a:off x="6248400" y="468059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6705600" y="4676776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46482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648200" y="51958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914400" y="381873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15925" y="410924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34" name="Line 68"/>
          <p:cNvSpPr>
            <a:spLocks noChangeShapeType="1"/>
          </p:cNvSpPr>
          <p:nvPr/>
        </p:nvSpPr>
        <p:spPr bwMode="auto">
          <a:xfrm>
            <a:off x="1066800" y="435213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35" name="Object 7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71946906"/>
              </p:ext>
            </p:extLst>
          </p:nvPr>
        </p:nvGraphicFramePr>
        <p:xfrm>
          <a:off x="1371600" y="458073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8073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7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2" grpId="0"/>
      <p:bldP spid="33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7543800" cy="230832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B2. Dẫn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2,24 lit khí hiđrosunfua vào 300 ml dung dịch NaOH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1M. Tính khối lượng các chất thu được sau phản ứng 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4326733"/>
            <a:ext cx="563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000" y="40600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48400" y="40981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0110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1872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2438400" y="463153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8194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2" name="Elbow Connector 11"/>
          <p:cNvCxnSpPr/>
          <p:nvPr/>
        </p:nvCxnSpPr>
        <p:spPr>
          <a:xfrm>
            <a:off x="6248400" y="468059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6705600" y="4676776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46482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4648200" y="51958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914400" y="381873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15925" y="410924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8" name="Line 68"/>
          <p:cNvSpPr>
            <a:spLocks noChangeShapeType="1"/>
          </p:cNvSpPr>
          <p:nvPr/>
        </p:nvSpPr>
        <p:spPr bwMode="auto">
          <a:xfrm>
            <a:off x="1066800" y="435213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9" name="Object 7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97068634"/>
              </p:ext>
            </p:extLst>
          </p:nvPr>
        </p:nvGraphicFramePr>
        <p:xfrm>
          <a:off x="1371600" y="458073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8073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57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14400"/>
            <a:ext cx="7543800" cy="230832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B3. Dẫn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2,24 lit khí hiđrosunfua vào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ml dung dịch NaOH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1M. Tính khối lượng các chất thu được sau phản ứng 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4326733"/>
            <a:ext cx="563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000" y="40600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48400" y="4098133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0110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1872" y="3412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2438400" y="463153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8194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2" name="Elbow Connector 11"/>
          <p:cNvCxnSpPr/>
          <p:nvPr/>
        </p:nvCxnSpPr>
        <p:spPr>
          <a:xfrm>
            <a:off x="6248400" y="468059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6705600" y="4676776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4648200" y="463210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4648200" y="51958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914400" y="381873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15925" y="410924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8" name="Line 68"/>
          <p:cNvSpPr>
            <a:spLocks noChangeShapeType="1"/>
          </p:cNvSpPr>
          <p:nvPr/>
        </p:nvSpPr>
        <p:spPr bwMode="auto">
          <a:xfrm>
            <a:off x="1066800" y="435213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9" name="Object 7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97068634"/>
              </p:ext>
            </p:extLst>
          </p:nvPr>
        </p:nvGraphicFramePr>
        <p:xfrm>
          <a:off x="1371600" y="458073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8073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01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28600"/>
            <a:ext cx="6410325" cy="6096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DẠNG 2: SO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 +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</a:rPr>
              <a:t>dd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54352" name="Group 8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1209419"/>
              </p:ext>
            </p:extLst>
          </p:nvPr>
        </p:nvGraphicFramePr>
        <p:xfrm>
          <a:off x="457200" y="3190875"/>
          <a:ext cx="8381999" cy="3362325"/>
        </p:xfrm>
        <a:graphic>
          <a:graphicData uri="http://schemas.openxmlformats.org/drawingml/2006/table">
            <a:tbl>
              <a:tblPr/>
              <a:tblGrid>
                <a:gridCol w="2076621"/>
                <a:gridCol w="1885780"/>
                <a:gridCol w="2514600"/>
                <a:gridCol w="190499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14500" y="10668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 + 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 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    (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1) 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43400" y="1633538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Natri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</a:rPr>
              <a:t>hiđrosunfit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76400" y="2071687"/>
            <a:ext cx="6846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2NaOH  +  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 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+ 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O   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(2)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384675" y="2528888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Natri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</a:rPr>
              <a:t>sunfit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990600" y="3190875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92125" y="34813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381000" y="4410075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Sản phẩm muối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57200" y="5408613"/>
            <a:ext cx="1981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Phương trình phản ứng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2765425" y="34544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  1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7308850" y="3452813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 2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838700" y="3446463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1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 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 2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2667000" y="4527550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380288" y="453231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800600" y="4419600"/>
            <a:ext cx="266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&amp;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800600" y="542038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(1) &amp; (2)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124200" y="542038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ahoma" pitchFamily="34" charset="0"/>
              </a:rPr>
              <a:t>(1)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7543800" y="542038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(2)</a:t>
            </a:r>
          </a:p>
        </p:txBody>
      </p:sp>
      <p:sp>
        <p:nvSpPr>
          <p:cNvPr id="54340" name="Line 68"/>
          <p:cNvSpPr>
            <a:spLocks noChangeShapeType="1"/>
          </p:cNvSpPr>
          <p:nvPr/>
        </p:nvSpPr>
        <p:spPr bwMode="auto">
          <a:xfrm>
            <a:off x="1143000" y="37242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54347" name="Object 7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5484838"/>
              </p:ext>
            </p:extLst>
          </p:nvPr>
        </p:nvGraphicFramePr>
        <p:xfrm>
          <a:off x="1447800" y="3952875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52875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2438400" y="5916613"/>
            <a:ext cx="167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theo n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NaOH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162800" y="5908675"/>
            <a:ext cx="167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theo n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4960938" y="5916613"/>
            <a:ext cx="1592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giải hệ pt</a:t>
            </a:r>
            <a:endParaRPr lang="en-US" sz="2400" b="1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67932948"/>
              </p:ext>
            </p:extLst>
          </p:nvPr>
        </p:nvGraphicFramePr>
        <p:xfrm>
          <a:off x="8103611" y="6138862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291960" imgH="228600" progId="Equation.DSMT4">
                  <p:embed/>
                </p:oleObj>
              </mc:Choice>
              <mc:Fallback>
                <p:oleObj name="Equation" r:id="rId5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3611" y="6138862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231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/>
      <p:bldP spid="13345" grpId="0"/>
      <p:bldP spid="13346" grpId="0"/>
      <p:bldP spid="13351" grpId="0"/>
      <p:bldP spid="13352" grpId="0"/>
      <p:bldP spid="13353" grpId="0"/>
      <p:bldP spid="13354" grpId="0"/>
      <p:bldP spid="13355" grpId="0"/>
      <p:bldP spid="13356" grpId="0"/>
      <p:bldP spid="13357" grpId="0"/>
      <p:bldP spid="13358" grpId="0"/>
      <p:bldP spid="13361" grpId="0"/>
      <p:bldP spid="13362" grpId="0"/>
      <p:bldP spid="13363" grpId="0"/>
      <p:bldP spid="54340" grpId="0" animBg="1"/>
      <p:bldP spid="23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514600" y="533400"/>
            <a:ext cx="5638800" cy="1219200"/>
            <a:chOff x="2514600" y="533400"/>
            <a:chExt cx="5638800" cy="1219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>
          <a:xfrm rot="10800000" flipV="1">
            <a:off x="2438400" y="1752600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6248400" y="1801666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914400" y="9398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415925" y="1230313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26" name="Line 68"/>
          <p:cNvSpPr>
            <a:spLocks noChangeShapeType="1"/>
          </p:cNvSpPr>
          <p:nvPr/>
        </p:nvSpPr>
        <p:spPr bwMode="auto">
          <a:xfrm>
            <a:off x="1066800" y="147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19947835"/>
              </p:ext>
            </p:extLst>
          </p:nvPr>
        </p:nvGraphicFramePr>
        <p:xfrm>
          <a:off x="1431925" y="1714500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Object 7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1714500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2590800" y="1631950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6477000" y="1686580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4648200" y="1524000"/>
            <a:ext cx="266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19" grpId="0"/>
      <p:bldP spid="23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81"/>
          <p:cNvSpPr txBox="1">
            <a:spLocks noChangeArrowheads="1"/>
          </p:cNvSpPr>
          <p:nvPr/>
        </p:nvSpPr>
        <p:spPr bwMode="auto">
          <a:xfrm>
            <a:off x="609600" y="609600"/>
            <a:ext cx="8077200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B</a:t>
            </a:r>
            <a:r>
              <a:rPr lang="en-US" sz="3600" b="0" baseline="-250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1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 Cho 3,36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lít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khí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SO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(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đktc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)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hấp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thụ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vào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chứa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6 gam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NaOH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Tính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khối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lượng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muối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được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sau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phản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ứng</a:t>
            </a:r>
            <a:endParaRPr lang="en-US" sz="3600" b="0" dirty="0" smtClean="0">
              <a:ln>
                <a:solidFill>
                  <a:srgbClr val="002060"/>
                </a:solidFill>
              </a:ln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14600" y="3694093"/>
            <a:ext cx="5638800" cy="1219200"/>
            <a:chOff x="2514600" y="533400"/>
            <a:chExt cx="5638800" cy="1219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rot="10800000" flipV="1">
            <a:off x="2438400" y="491329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6248400" y="496235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914400" y="410049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415925" y="439100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1066800" y="463389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76119892"/>
              </p:ext>
            </p:extLst>
          </p:nvPr>
        </p:nvGraphicFramePr>
        <p:xfrm>
          <a:off x="1431925" y="487519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487519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2590800" y="4792643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6477000" y="484727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4648200" y="4684693"/>
            <a:ext cx="266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5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81"/>
          <p:cNvSpPr txBox="1">
            <a:spLocks noChangeArrowheads="1"/>
          </p:cNvSpPr>
          <p:nvPr/>
        </p:nvSpPr>
        <p:spPr bwMode="auto">
          <a:xfrm>
            <a:off x="304800" y="228600"/>
            <a:ext cx="8458200" cy="39703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b="1" i="1" kern="1200">
                <a:solidFill>
                  <a:srgbClr val="991D46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B</a:t>
            </a:r>
            <a:r>
              <a:rPr lang="en-US" sz="3600" b="0" baseline="-2500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. Cho 6,72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lít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khí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SO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(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đktc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)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hấp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thụ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vào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200 ml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NaOH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3M,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A.</a:t>
            </a:r>
            <a:endParaRPr lang="en-US" sz="3600" b="0" dirty="0">
              <a:ln>
                <a:solidFill>
                  <a:srgbClr val="002060"/>
                </a:solidFill>
              </a:ln>
              <a:solidFill>
                <a:schemeClr val="tx2"/>
              </a:solidFill>
            </a:endParaRP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Cô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cạn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dung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dịch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thu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được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gam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chất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rắn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khan. </a:t>
            </a:r>
            <a:r>
              <a:rPr lang="en-US" sz="3600" b="0" dirty="0" err="1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Tìm</a:t>
            </a:r>
            <a:r>
              <a:rPr lang="en-US" sz="3600" b="0" dirty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m = ?</a:t>
            </a:r>
          </a:p>
          <a:p>
            <a:pPr marL="742950" indent="-742950" algn="just" eaLnBrk="1" hangingPunct="1">
              <a:spcBef>
                <a:spcPct val="50000"/>
              </a:spcBef>
              <a:buFontTx/>
              <a:buAutoNum type="alphaLcPeriod"/>
              <a:defRPr/>
            </a:pP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Tính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C</a:t>
            </a:r>
            <a:r>
              <a:rPr lang="en-US" sz="3600" b="0" baseline="-2500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M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</a:t>
            </a:r>
            <a:r>
              <a:rPr lang="en-US" sz="3600" b="0" dirty="0" err="1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của</a:t>
            </a:r>
            <a:r>
              <a:rPr lang="en-US" sz="3600" b="0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</a:rPr>
              <a:t> A.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14600" y="4456093"/>
            <a:ext cx="5638800" cy="1219200"/>
            <a:chOff x="2514600" y="533400"/>
            <a:chExt cx="5638800" cy="1219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514600" y="1447800"/>
              <a:ext cx="563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191000" y="11811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248400" y="1219200"/>
              <a:ext cx="0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90110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51872" y="5334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2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rot="10800000" flipV="1">
            <a:off x="2438400" y="5675293"/>
            <a:ext cx="1748238" cy="609600"/>
          </a:xfrm>
          <a:prstGeom prst="bentConnector3">
            <a:avLst>
              <a:gd name="adj1" fmla="val -7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6248400" y="5724359"/>
            <a:ext cx="2057400" cy="609024"/>
          </a:xfrm>
          <a:prstGeom prst="bentConnector3">
            <a:avLst>
              <a:gd name="adj1" fmla="val 1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914400" y="4862493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b="1" baseline="-25000" dirty="0" err="1">
                <a:solidFill>
                  <a:schemeClr val="tx2"/>
                </a:solidFill>
                <a:latin typeface="Times New Roman" pitchFamily="18" charset="0"/>
              </a:rPr>
              <a:t>NaOH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  n</a:t>
            </a:r>
            <a:endParaRPr lang="en-US" sz="2400" b="1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415925" y="5153006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</a:rPr>
              <a:t>T =</a:t>
            </a: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1066800" y="539589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59413756"/>
              </p:ext>
            </p:extLst>
          </p:nvPr>
        </p:nvGraphicFramePr>
        <p:xfrm>
          <a:off x="1431925" y="5637193"/>
          <a:ext cx="4127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291960" imgH="228600" progId="Equation.DSMT4">
                  <p:embed/>
                </p:oleObj>
              </mc:Choice>
              <mc:Fallback>
                <p:oleObj name="Equation" r:id="rId3" imgW="291960" imgH="2286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5637193"/>
                        <a:ext cx="4127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2590800" y="5554643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6477000" y="5609273"/>
            <a:ext cx="145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4648200" y="5446693"/>
            <a:ext cx="266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NaHSO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 Na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SO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5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730</Words>
  <Application>Microsoft Office PowerPoint</Application>
  <PresentationFormat>On-screen Show (4:3)</PresentationFormat>
  <Paragraphs>191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DẠNG 1: H2S + dd NaOH</vt:lpstr>
      <vt:lpstr>PowerPoint Presentation</vt:lpstr>
      <vt:lpstr>PowerPoint Presentation</vt:lpstr>
      <vt:lpstr>PowerPoint Presentation</vt:lpstr>
      <vt:lpstr>PowerPoint Presentation</vt:lpstr>
      <vt:lpstr>DẠNG 2: SO2 + dd NaOH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Hong719</dc:creator>
  <cp:lastModifiedBy>Hong719</cp:lastModifiedBy>
  <cp:revision>13</cp:revision>
  <dcterms:created xsi:type="dcterms:W3CDTF">2020-04-22T03:09:58Z</dcterms:created>
  <dcterms:modified xsi:type="dcterms:W3CDTF">2020-04-22T09:33:06Z</dcterms:modified>
</cp:coreProperties>
</file>